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73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embeddedFontLst>
    <p:embeddedFont>
      <p:font typeface="Black Ops One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604020202020204" charset="0"/>
      <p:regular r:id="rId36"/>
    </p:embeddedFont>
    <p:embeddedFont>
      <p:font typeface="IBM Plex Sans Condensed" panose="020B0604020202020204" charset="0"/>
      <p:regular r:id="rId37"/>
    </p:embeddedFont>
    <p:embeddedFont>
      <p:font typeface="Montserrat Italics" panose="020B0604020202020204" charset="0"/>
      <p:regular r:id="rId38"/>
    </p:embeddedFont>
    <p:embeddedFont>
      <p:font typeface="Open San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80" y="4075652"/>
            <a:ext cx="8984104" cy="792604"/>
            <a:chOff x="0" y="0"/>
            <a:chExt cx="8984094" cy="792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84107" cy="792607"/>
            </a:xfrm>
            <a:custGeom>
              <a:avLst/>
              <a:gdLst/>
              <a:ahLst/>
              <a:cxnLst/>
              <a:rect l="l" t="t" r="r" b="b"/>
              <a:pathLst>
                <a:path w="8984107" h="792607">
                  <a:moveTo>
                    <a:pt x="0" y="0"/>
                  </a:moveTo>
                  <a:lnTo>
                    <a:pt x="8984107" y="0"/>
                  </a:lnTo>
                  <a:lnTo>
                    <a:pt x="8984107" y="792607"/>
                  </a:lnTo>
                  <a:lnTo>
                    <a:pt x="0" y="792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69129" y="1981695"/>
            <a:ext cx="8520598" cy="1009498"/>
            <a:chOff x="0" y="0"/>
            <a:chExt cx="8520595" cy="1009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1009523"/>
            </a:xfrm>
            <a:custGeom>
              <a:avLst/>
              <a:gdLst/>
              <a:ahLst/>
              <a:cxnLst/>
              <a:rect l="l" t="t" r="r" b="b"/>
              <a:pathLst>
                <a:path w="8520557" h="1009523">
                  <a:moveTo>
                    <a:pt x="0" y="0"/>
                  </a:moveTo>
                  <a:lnTo>
                    <a:pt x="8520557" y="0"/>
                  </a:lnTo>
                  <a:lnTo>
                    <a:pt x="8520557" y="1009523"/>
                  </a:lnTo>
                  <a:lnTo>
                    <a:pt x="0" y="1009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8240" y="2014699"/>
            <a:ext cx="6602759" cy="871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spc="77" dirty="0">
                <a:solidFill>
                  <a:srgbClr val="98FFF5"/>
                </a:solidFill>
                <a:latin typeface="IBM Plex Sans Condensed"/>
              </a:rPr>
              <a:t>DARK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578" y="4125601"/>
            <a:ext cx="8617887" cy="45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98FFF5"/>
                </a:solidFill>
                <a:latin typeface="Black Ops One"/>
              </a:rPr>
              <a:t>INOMOV 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136427"/>
            <a:ext cx="3174302" cy="572700"/>
            <a:chOff x="0" y="0"/>
            <a:chExt cx="3174302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4238" cy="572643"/>
            </a:xfrm>
            <a:custGeom>
              <a:avLst/>
              <a:gdLst/>
              <a:ahLst/>
              <a:cxnLst/>
              <a:rect l="l" t="t" r="r" b="b"/>
              <a:pathLst>
                <a:path w="3174238" h="572643">
                  <a:moveTo>
                    <a:pt x="0" y="0"/>
                  </a:moveTo>
                  <a:lnTo>
                    <a:pt x="3174238" y="0"/>
                  </a:lnTo>
                  <a:lnTo>
                    <a:pt x="3174238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6127" y="1771669"/>
            <a:ext cx="2920803" cy="2107797"/>
            <a:chOff x="0" y="0"/>
            <a:chExt cx="2920797" cy="2107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20746" cy="2107819"/>
            </a:xfrm>
            <a:custGeom>
              <a:avLst/>
              <a:gdLst/>
              <a:ahLst/>
              <a:cxnLst/>
              <a:rect l="l" t="t" r="r" b="b"/>
              <a:pathLst>
                <a:path w="2920746" h="2107819">
                  <a:moveTo>
                    <a:pt x="0" y="1053846"/>
                  </a:moveTo>
                  <a:lnTo>
                    <a:pt x="1460373" y="0"/>
                  </a:lnTo>
                  <a:lnTo>
                    <a:pt x="2920746" y="1053846"/>
                  </a:lnTo>
                  <a:lnTo>
                    <a:pt x="1460373" y="2107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46127" y="1771669"/>
            <a:ext cx="2920803" cy="2107797"/>
            <a:chOff x="0" y="0"/>
            <a:chExt cx="3894404" cy="28103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94455" cy="2810383"/>
            </a:xfrm>
            <a:custGeom>
              <a:avLst/>
              <a:gdLst/>
              <a:ahLst/>
              <a:cxnLst/>
              <a:rect l="l" t="t" r="r" b="b"/>
              <a:pathLst>
                <a:path w="3894455" h="2810383">
                  <a:moveTo>
                    <a:pt x="1947164" y="0"/>
                  </a:moveTo>
                  <a:lnTo>
                    <a:pt x="0" y="1405255"/>
                  </a:lnTo>
                  <a:lnTo>
                    <a:pt x="1947164" y="2810383"/>
                  </a:lnTo>
                  <a:lnTo>
                    <a:pt x="1947164" y="2810383"/>
                  </a:lnTo>
                  <a:lnTo>
                    <a:pt x="3894455" y="1405255"/>
                  </a:lnTo>
                  <a:lnTo>
                    <a:pt x="1947164" y="0"/>
                  </a:lnTo>
                  <a:close/>
                </a:path>
              </a:pathLst>
            </a:custGeom>
            <a:blipFill>
              <a:blip r:embed="rId3"/>
              <a:stretch>
                <a:fillRect r="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58295" y="709127"/>
            <a:ext cx="2296201" cy="1680296"/>
            <a:chOff x="0" y="0"/>
            <a:chExt cx="2296198" cy="16802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96160" cy="1680337"/>
            </a:xfrm>
            <a:custGeom>
              <a:avLst/>
              <a:gdLst/>
              <a:ahLst/>
              <a:cxnLst/>
              <a:rect l="l" t="t" r="r" b="b"/>
              <a:pathLst>
                <a:path w="2296160" h="1680337">
                  <a:moveTo>
                    <a:pt x="0" y="0"/>
                  </a:moveTo>
                  <a:lnTo>
                    <a:pt x="2296160" y="0"/>
                  </a:lnTo>
                  <a:lnTo>
                    <a:pt x="2296160" y="1344295"/>
                  </a:lnTo>
                  <a:lnTo>
                    <a:pt x="1148080" y="1680337"/>
                  </a:lnTo>
                  <a:lnTo>
                    <a:pt x="0" y="1344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58295" y="709127"/>
            <a:ext cx="2296201" cy="1680296"/>
            <a:chOff x="0" y="0"/>
            <a:chExt cx="3061602" cy="22403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1716" cy="2240407"/>
            </a:xfrm>
            <a:custGeom>
              <a:avLst/>
              <a:gdLst/>
              <a:ahLst/>
              <a:cxnLst/>
              <a:rect l="l" t="t" r="r" b="b"/>
              <a:pathLst>
                <a:path w="3061716" h="2240407">
                  <a:moveTo>
                    <a:pt x="0" y="0"/>
                  </a:moveTo>
                  <a:lnTo>
                    <a:pt x="0" y="1792351"/>
                  </a:lnTo>
                  <a:lnTo>
                    <a:pt x="1530858" y="2240407"/>
                  </a:lnTo>
                  <a:lnTo>
                    <a:pt x="3061716" y="1792351"/>
                  </a:lnTo>
                  <a:lnTo>
                    <a:pt x="3061716" y="0"/>
                  </a:lnTo>
                  <a:close/>
                </a:path>
              </a:pathLst>
            </a:custGeom>
            <a:blipFill>
              <a:blip r:embed="rId4"/>
              <a:stretch>
                <a:fillRect r="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33993" y="645624"/>
            <a:ext cx="5165684" cy="2507866"/>
            <a:chOff x="0" y="0"/>
            <a:chExt cx="5165674" cy="2507869"/>
          </a:xfrm>
        </p:grpSpPr>
        <p:sp>
          <p:nvSpPr>
            <p:cNvPr id="16" name="Freeform 16"/>
            <p:cNvSpPr/>
            <p:nvPr/>
          </p:nvSpPr>
          <p:spPr>
            <a:xfrm>
              <a:off x="335788" y="63500"/>
              <a:ext cx="4766437" cy="572643"/>
            </a:xfrm>
            <a:custGeom>
              <a:avLst/>
              <a:gdLst/>
              <a:ahLst/>
              <a:cxnLst/>
              <a:rect l="l" t="t" r="r" b="b"/>
              <a:pathLst>
                <a:path w="4766437" h="572643">
                  <a:moveTo>
                    <a:pt x="0" y="0"/>
                  </a:moveTo>
                  <a:lnTo>
                    <a:pt x="4766437" y="0"/>
                  </a:lnTo>
                  <a:lnTo>
                    <a:pt x="476643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586232"/>
              <a:ext cx="2810383" cy="1858264"/>
            </a:xfrm>
            <a:custGeom>
              <a:avLst/>
              <a:gdLst/>
              <a:ahLst/>
              <a:cxnLst/>
              <a:rect l="l" t="t" r="r" b="b"/>
              <a:pathLst>
                <a:path w="2810383" h="1858264">
                  <a:moveTo>
                    <a:pt x="398526" y="0"/>
                  </a:moveTo>
                  <a:lnTo>
                    <a:pt x="2411857" y="0"/>
                  </a:lnTo>
                  <a:lnTo>
                    <a:pt x="2810383" y="398526"/>
                  </a:lnTo>
                  <a:lnTo>
                    <a:pt x="2810383" y="929132"/>
                  </a:lnTo>
                  <a:lnTo>
                    <a:pt x="1881251" y="1858264"/>
                  </a:lnTo>
                  <a:lnTo>
                    <a:pt x="929132" y="1858264"/>
                  </a:lnTo>
                  <a:lnTo>
                    <a:pt x="0" y="929005"/>
                  </a:lnTo>
                  <a:lnTo>
                    <a:pt x="0" y="3983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897497" y="1231792"/>
            <a:ext cx="2810399" cy="1858204"/>
            <a:chOff x="0" y="0"/>
            <a:chExt cx="3747198" cy="24776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47135" cy="2477516"/>
            </a:xfrm>
            <a:custGeom>
              <a:avLst/>
              <a:gdLst/>
              <a:ahLst/>
              <a:cxnLst/>
              <a:rect l="l" t="t" r="r" b="b"/>
              <a:pathLst>
                <a:path w="3747135" h="2477516">
                  <a:moveTo>
                    <a:pt x="531368" y="0"/>
                  </a:moveTo>
                  <a:lnTo>
                    <a:pt x="0" y="531368"/>
                  </a:lnTo>
                  <a:lnTo>
                    <a:pt x="0" y="1238758"/>
                  </a:lnTo>
                  <a:lnTo>
                    <a:pt x="1238758" y="2477516"/>
                  </a:lnTo>
                  <a:lnTo>
                    <a:pt x="2508377" y="2477516"/>
                  </a:lnTo>
                  <a:lnTo>
                    <a:pt x="3747135" y="1238758"/>
                  </a:lnTo>
                  <a:lnTo>
                    <a:pt x="3747135" y="531368"/>
                  </a:lnTo>
                  <a:lnTo>
                    <a:pt x="3215894" y="0"/>
                  </a:lnTo>
                  <a:close/>
                </a:path>
              </a:pathLst>
            </a:custGeom>
            <a:blipFill>
              <a:blip r:embed="rId5"/>
              <a:stretch>
                <a:fillRect r="-1" b="-3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832671" y="3089996"/>
            <a:ext cx="3039904" cy="2053504"/>
            <a:chOff x="0" y="0"/>
            <a:chExt cx="3039897" cy="20535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39872" cy="2053590"/>
            </a:xfrm>
            <a:custGeom>
              <a:avLst/>
              <a:gdLst/>
              <a:ahLst/>
              <a:cxnLst/>
              <a:rect l="l" t="t" r="r" b="b"/>
              <a:pathLst>
                <a:path w="3039872" h="2053590">
                  <a:moveTo>
                    <a:pt x="0" y="0"/>
                  </a:moveTo>
                  <a:lnTo>
                    <a:pt x="1519936" y="0"/>
                  </a:lnTo>
                  <a:cubicBezTo>
                    <a:pt x="2359406" y="0"/>
                    <a:pt x="3039872" y="459740"/>
                    <a:pt x="3039872" y="1026795"/>
                  </a:cubicBezTo>
                  <a:cubicBezTo>
                    <a:pt x="3039872" y="1593850"/>
                    <a:pt x="2359406" y="2053590"/>
                    <a:pt x="1519936" y="2053590"/>
                  </a:cubicBezTo>
                  <a:lnTo>
                    <a:pt x="0" y="2053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832671" y="3089996"/>
            <a:ext cx="3039904" cy="2053504"/>
            <a:chOff x="0" y="0"/>
            <a:chExt cx="4053205" cy="27380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53078" cy="2737993"/>
            </a:xfrm>
            <a:custGeom>
              <a:avLst/>
              <a:gdLst/>
              <a:ahLst/>
              <a:cxnLst/>
              <a:rect l="l" t="t" r="r" b="b"/>
              <a:pathLst>
                <a:path w="4053078" h="2737993">
                  <a:moveTo>
                    <a:pt x="0" y="0"/>
                  </a:moveTo>
                  <a:lnTo>
                    <a:pt x="0" y="2737993"/>
                  </a:lnTo>
                  <a:lnTo>
                    <a:pt x="2026539" y="2737993"/>
                  </a:lnTo>
                  <a:cubicBezTo>
                    <a:pt x="3145409" y="2737993"/>
                    <a:pt x="4052570" y="2125472"/>
                    <a:pt x="4053078" y="1369695"/>
                  </a:cubicBezTo>
                  <a:lnTo>
                    <a:pt x="4053078" y="1369695"/>
                  </a:lnTo>
                  <a:lnTo>
                    <a:pt x="4053078" y="1368806"/>
                  </a:lnTo>
                  <a:lnTo>
                    <a:pt x="4053078" y="1368806"/>
                  </a:lnTo>
                  <a:cubicBezTo>
                    <a:pt x="4053078" y="612775"/>
                    <a:pt x="3145790" y="0"/>
                    <a:pt x="2026539" y="0"/>
                  </a:cubicBezTo>
                  <a:close/>
                </a:path>
              </a:pathLst>
            </a:custGeom>
            <a:blipFill>
              <a:blip r:embed="rId6"/>
              <a:stretch>
                <a:fillRect r="-3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6779" y="3761804"/>
            <a:ext cx="3174302" cy="1063800"/>
            <a:chOff x="0" y="0"/>
            <a:chExt cx="3174302" cy="10638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4238" cy="1063752"/>
            </a:xfrm>
            <a:custGeom>
              <a:avLst/>
              <a:gdLst/>
              <a:ahLst/>
              <a:cxnLst/>
              <a:rect l="l" t="t" r="r" b="b"/>
              <a:pathLst>
                <a:path w="3174238" h="1063752">
                  <a:moveTo>
                    <a:pt x="0" y="0"/>
                  </a:moveTo>
                  <a:lnTo>
                    <a:pt x="3174238" y="0"/>
                  </a:lnTo>
                  <a:lnTo>
                    <a:pt x="3174238" y="1063752"/>
                  </a:lnTo>
                  <a:lnTo>
                    <a:pt x="0" y="1063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729679" y="1461602"/>
            <a:ext cx="2206495" cy="1398603"/>
            <a:chOff x="0" y="0"/>
            <a:chExt cx="2206498" cy="13986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06498" cy="1398651"/>
            </a:xfrm>
            <a:custGeom>
              <a:avLst/>
              <a:gdLst/>
              <a:ahLst/>
              <a:cxnLst/>
              <a:rect l="l" t="t" r="r" b="b"/>
              <a:pathLst>
                <a:path w="2206498" h="1398651">
                  <a:moveTo>
                    <a:pt x="0" y="0"/>
                  </a:moveTo>
                  <a:lnTo>
                    <a:pt x="2206498" y="0"/>
                  </a:lnTo>
                  <a:lnTo>
                    <a:pt x="2206498" y="1398651"/>
                  </a:lnTo>
                  <a:lnTo>
                    <a:pt x="0" y="1398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97421" y="213274"/>
            <a:ext cx="2861510" cy="4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13" dirty="0">
                <a:solidFill>
                  <a:srgbClr val="00FFFF"/>
                </a:solidFill>
                <a:latin typeface="Open Sans"/>
              </a:rPr>
              <a:t>SUIQASD QILISH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13897" y="268791"/>
            <a:ext cx="4222277" cy="467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13" dirty="0">
                <a:solidFill>
                  <a:srgbClr val="00FFFF"/>
                </a:solidFill>
                <a:latin typeface="Open Sans"/>
              </a:rPr>
              <a:t>TERRORISTLAR FAOLIYATI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3767" y="3719265"/>
            <a:ext cx="107394" cy="7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1399" spc="-6">
                <a:solidFill>
                  <a:srgbClr val="FFFFFF"/>
                </a:solidFill>
                <a:ea typeface="Open Sans"/>
              </a:rPr>
              <a:t>● ●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9704" y="3719265"/>
            <a:ext cx="2113864" cy="121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Qotil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xizmatlari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3299"/>
              </a:lnSpc>
            </a:pP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Ko'pchilik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tomonidan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yolg'on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deb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hisoblanadi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936667" y="1542888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6">
                <a:solidFill>
                  <a:srgbClr val="FFFFFF"/>
                </a:solidFill>
                <a:ea typeface="Open Sans"/>
              </a:rPr>
              <a:t>●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72604" y="1571463"/>
            <a:ext cx="1541174" cy="108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DarkWeb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har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doim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terroristik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guruhlar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o'rtasidagi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aloqa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joyi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hisoblangan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01226" y="2195151"/>
            <a:ext cx="4742774" cy="2948349"/>
            <a:chOff x="0" y="0"/>
            <a:chExt cx="4742777" cy="29483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42815" cy="2948305"/>
            </a:xfrm>
            <a:custGeom>
              <a:avLst/>
              <a:gdLst/>
              <a:ahLst/>
              <a:cxnLst/>
              <a:rect l="l" t="t" r="r" b="b"/>
              <a:pathLst>
                <a:path w="4742815" h="2948305">
                  <a:moveTo>
                    <a:pt x="0" y="0"/>
                  </a:moveTo>
                  <a:lnTo>
                    <a:pt x="0" y="2948305"/>
                  </a:lnTo>
                  <a:lnTo>
                    <a:pt x="4742815" y="2948305"/>
                  </a:lnTo>
                  <a:lnTo>
                    <a:pt x="47428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401226" y="2195151"/>
            <a:ext cx="4742774" cy="2948349"/>
          </a:xfrm>
          <a:custGeom>
            <a:avLst/>
            <a:gdLst/>
            <a:ahLst/>
            <a:cxnLst/>
            <a:rect l="l" t="t" r="r" b="b"/>
            <a:pathLst>
              <a:path w="4742774" h="2948349">
                <a:moveTo>
                  <a:pt x="0" y="0"/>
                </a:moveTo>
                <a:lnTo>
                  <a:pt x="4742774" y="0"/>
                </a:lnTo>
                <a:lnTo>
                  <a:pt x="4742774" y="2948349"/>
                </a:lnTo>
                <a:lnTo>
                  <a:pt x="0" y="2948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760474" y="0"/>
            <a:ext cx="2383526" cy="2216677"/>
            <a:chOff x="0" y="0"/>
            <a:chExt cx="2383523" cy="22166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83536" cy="2216658"/>
            </a:xfrm>
            <a:custGeom>
              <a:avLst/>
              <a:gdLst/>
              <a:ahLst/>
              <a:cxnLst/>
              <a:rect l="l" t="t" r="r" b="b"/>
              <a:pathLst>
                <a:path w="2383536" h="2216658">
                  <a:moveTo>
                    <a:pt x="0" y="0"/>
                  </a:moveTo>
                  <a:lnTo>
                    <a:pt x="2383536" y="0"/>
                  </a:lnTo>
                  <a:lnTo>
                    <a:pt x="2383536" y="2216658"/>
                  </a:lnTo>
                  <a:lnTo>
                    <a:pt x="0" y="2216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6760474" y="0"/>
            <a:ext cx="2383517" cy="2216677"/>
          </a:xfrm>
          <a:custGeom>
            <a:avLst/>
            <a:gdLst/>
            <a:ahLst/>
            <a:cxnLst/>
            <a:rect l="l" t="t" r="r" b="b"/>
            <a:pathLst>
              <a:path w="2383517" h="2216677">
                <a:moveTo>
                  <a:pt x="0" y="0"/>
                </a:moveTo>
                <a:lnTo>
                  <a:pt x="2383516" y="0"/>
                </a:lnTo>
                <a:lnTo>
                  <a:pt x="2383516" y="2216677"/>
                </a:lnTo>
                <a:lnTo>
                  <a:pt x="0" y="2216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92671" y="1245880"/>
            <a:ext cx="3326101" cy="3280496"/>
            <a:chOff x="0" y="0"/>
            <a:chExt cx="3326105" cy="32804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26130" cy="3280537"/>
            </a:xfrm>
            <a:custGeom>
              <a:avLst/>
              <a:gdLst/>
              <a:ahLst/>
              <a:cxnLst/>
              <a:rect l="l" t="t" r="r" b="b"/>
              <a:pathLst>
                <a:path w="3326130" h="3280537">
                  <a:moveTo>
                    <a:pt x="0" y="0"/>
                  </a:moveTo>
                  <a:lnTo>
                    <a:pt x="3326130" y="0"/>
                  </a:lnTo>
                  <a:lnTo>
                    <a:pt x="3326130" y="3280537"/>
                  </a:lnTo>
                  <a:lnTo>
                    <a:pt x="0" y="3280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6257" y="235447"/>
            <a:ext cx="5232543" cy="9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YANA QAYERDA FOYDALANISH FOYDALASNISH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5564" y="1245880"/>
            <a:ext cx="107394" cy="203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1399" spc="4" dirty="0">
                <a:solidFill>
                  <a:srgbClr val="FFFFFF"/>
                </a:solidFill>
                <a:ea typeface="Open Sans"/>
              </a:rPr>
              <a:t>● ● ● ● 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6601" y="1352550"/>
            <a:ext cx="2926804" cy="217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Ma'lumot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tarqatuvchilar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Harbiy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 algn="r"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Siyosat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jinoyat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birliklari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Qo'shimcha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ma'lumotlarga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kirish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Boshqa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mamlakatlarda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mavjud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bo'lmagan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veb-saytlarga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kirish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48202" y="1088974"/>
            <a:ext cx="8959301" cy="4118029"/>
            <a:chOff x="0" y="0"/>
            <a:chExt cx="8959304" cy="4118026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7687818" cy="3767709"/>
            </a:xfrm>
            <a:custGeom>
              <a:avLst/>
              <a:gdLst/>
              <a:ahLst/>
              <a:cxnLst/>
              <a:rect l="l" t="t" r="r" b="b"/>
              <a:pathLst>
                <a:path w="7687818" h="3767709">
                  <a:moveTo>
                    <a:pt x="0" y="0"/>
                  </a:moveTo>
                  <a:lnTo>
                    <a:pt x="7687818" y="0"/>
                  </a:lnTo>
                  <a:lnTo>
                    <a:pt x="7687818" y="3767709"/>
                  </a:lnTo>
                  <a:lnTo>
                    <a:pt x="0" y="3767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96228" y="2533015"/>
              <a:ext cx="2499487" cy="1521460"/>
            </a:xfrm>
            <a:custGeom>
              <a:avLst/>
              <a:gdLst/>
              <a:ahLst/>
              <a:cxnLst/>
              <a:rect l="l" t="t" r="r" b="b"/>
              <a:pathLst>
                <a:path w="2499487" h="1521460">
                  <a:moveTo>
                    <a:pt x="0" y="0"/>
                  </a:moveTo>
                  <a:lnTo>
                    <a:pt x="0" y="1521460"/>
                  </a:lnTo>
                  <a:lnTo>
                    <a:pt x="1916684" y="1521460"/>
                  </a:lnTo>
                  <a:lnTo>
                    <a:pt x="2499487" y="938657"/>
                  </a:lnTo>
                  <a:lnTo>
                    <a:pt x="249948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312912" y="3471672"/>
              <a:ext cx="582930" cy="582803"/>
            </a:xfrm>
            <a:custGeom>
              <a:avLst/>
              <a:gdLst/>
              <a:ahLst/>
              <a:cxnLst/>
              <a:rect l="l" t="t" r="r" b="b"/>
              <a:pathLst>
                <a:path w="582930" h="582803">
                  <a:moveTo>
                    <a:pt x="582930" y="0"/>
                  </a:moveTo>
                  <a:lnTo>
                    <a:pt x="116586" y="116586"/>
                  </a:lnTo>
                  <a:lnTo>
                    <a:pt x="0" y="582803"/>
                  </a:lnTo>
                  <a:lnTo>
                    <a:pt x="127" y="582803"/>
                  </a:lnTo>
                  <a:lnTo>
                    <a:pt x="582930" y="0"/>
                  </a:lnTo>
                  <a:lnTo>
                    <a:pt x="5829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96228" y="2533015"/>
              <a:ext cx="2499487" cy="1521460"/>
            </a:xfrm>
            <a:custGeom>
              <a:avLst/>
              <a:gdLst/>
              <a:ahLst/>
              <a:cxnLst/>
              <a:rect l="l" t="t" r="r" b="b"/>
              <a:pathLst>
                <a:path w="2499487" h="1521460">
                  <a:moveTo>
                    <a:pt x="0" y="0"/>
                  </a:moveTo>
                  <a:lnTo>
                    <a:pt x="0" y="1521460"/>
                  </a:lnTo>
                  <a:lnTo>
                    <a:pt x="1916684" y="1521460"/>
                  </a:lnTo>
                  <a:lnTo>
                    <a:pt x="2499487" y="938657"/>
                  </a:lnTo>
                  <a:lnTo>
                    <a:pt x="249948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644402" y="3621996"/>
            <a:ext cx="2499598" cy="1521504"/>
            <a:chOff x="0" y="0"/>
            <a:chExt cx="3332798" cy="20286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32861" cy="2028698"/>
            </a:xfrm>
            <a:custGeom>
              <a:avLst/>
              <a:gdLst/>
              <a:ahLst/>
              <a:cxnLst/>
              <a:rect l="l" t="t" r="r" b="b"/>
              <a:pathLst>
                <a:path w="3332861" h="2028698">
                  <a:moveTo>
                    <a:pt x="0" y="0"/>
                  </a:moveTo>
                  <a:lnTo>
                    <a:pt x="0" y="2028698"/>
                  </a:lnTo>
                  <a:lnTo>
                    <a:pt x="2555748" y="2028698"/>
                  </a:lnTo>
                  <a:lnTo>
                    <a:pt x="3332861" y="1251585"/>
                  </a:lnTo>
                  <a:lnTo>
                    <a:pt x="3332861" y="0"/>
                  </a:lnTo>
                  <a:close/>
                </a:path>
              </a:pathLst>
            </a:custGeom>
            <a:blipFill>
              <a:blip r:embed="rId3"/>
              <a:stretch>
                <a:fillRect r="1" b="-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317877" y="1404576"/>
            <a:ext cx="1826104" cy="2217296"/>
            <a:chOff x="0" y="0"/>
            <a:chExt cx="1826095" cy="22173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6133" cy="2217293"/>
            </a:xfrm>
            <a:custGeom>
              <a:avLst/>
              <a:gdLst/>
              <a:ahLst/>
              <a:cxnLst/>
              <a:rect l="l" t="t" r="r" b="b"/>
              <a:pathLst>
                <a:path w="1826133" h="2217293">
                  <a:moveTo>
                    <a:pt x="0" y="443484"/>
                  </a:moveTo>
                  <a:lnTo>
                    <a:pt x="365252" y="0"/>
                  </a:lnTo>
                  <a:lnTo>
                    <a:pt x="1826133" y="0"/>
                  </a:lnTo>
                  <a:lnTo>
                    <a:pt x="1826133" y="2217293"/>
                  </a:lnTo>
                  <a:lnTo>
                    <a:pt x="0" y="221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61080" y="4560675"/>
            <a:ext cx="582920" cy="582825"/>
            <a:chOff x="0" y="0"/>
            <a:chExt cx="582930" cy="582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2930" cy="582803"/>
            </a:xfrm>
            <a:custGeom>
              <a:avLst/>
              <a:gdLst/>
              <a:ahLst/>
              <a:cxnLst/>
              <a:rect l="l" t="t" r="r" b="b"/>
              <a:pathLst>
                <a:path w="582930" h="582803">
                  <a:moveTo>
                    <a:pt x="582930" y="0"/>
                  </a:moveTo>
                  <a:lnTo>
                    <a:pt x="116586" y="116586"/>
                  </a:lnTo>
                  <a:lnTo>
                    <a:pt x="0" y="582803"/>
                  </a:lnTo>
                  <a:lnTo>
                    <a:pt x="127" y="582803"/>
                  </a:lnTo>
                  <a:lnTo>
                    <a:pt x="58293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61099" y="4560675"/>
            <a:ext cx="582901" cy="582825"/>
            <a:chOff x="0" y="0"/>
            <a:chExt cx="777202" cy="777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7240" cy="777113"/>
            </a:xfrm>
            <a:custGeom>
              <a:avLst/>
              <a:gdLst/>
              <a:ahLst/>
              <a:cxnLst/>
              <a:rect l="l" t="t" r="r" b="b"/>
              <a:pathLst>
                <a:path w="777240" h="777113">
                  <a:moveTo>
                    <a:pt x="777240" y="0"/>
                  </a:moveTo>
                  <a:lnTo>
                    <a:pt x="155448" y="155448"/>
                  </a:lnTo>
                  <a:lnTo>
                    <a:pt x="0" y="777113"/>
                  </a:lnTo>
                  <a:lnTo>
                    <a:pt x="127" y="777113"/>
                  </a:lnTo>
                  <a:lnTo>
                    <a:pt x="777240" y="0"/>
                  </a:lnTo>
                  <a:lnTo>
                    <a:pt x="777240" y="0"/>
                  </a:lnTo>
                  <a:close/>
                </a:path>
              </a:pathLst>
            </a:custGeom>
            <a:blipFill>
              <a:blip r:embed="rId3"/>
              <a:stretch>
                <a:fillRect l="-328803" t="-161054" r="4" b="-14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317877" y="1404576"/>
            <a:ext cx="1826104" cy="2217296"/>
            <a:chOff x="0" y="0"/>
            <a:chExt cx="2434806" cy="29563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4844" cy="2956433"/>
            </a:xfrm>
            <a:custGeom>
              <a:avLst/>
              <a:gdLst/>
              <a:ahLst/>
              <a:cxnLst/>
              <a:rect l="l" t="t" r="r" b="b"/>
              <a:pathLst>
                <a:path w="2434844" h="2956433">
                  <a:moveTo>
                    <a:pt x="486918" y="0"/>
                  </a:moveTo>
                  <a:lnTo>
                    <a:pt x="0" y="591312"/>
                  </a:lnTo>
                  <a:lnTo>
                    <a:pt x="0" y="2956433"/>
                  </a:lnTo>
                  <a:lnTo>
                    <a:pt x="2434844" y="2956433"/>
                  </a:lnTo>
                  <a:lnTo>
                    <a:pt x="2434844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04210" y="190164"/>
            <a:ext cx="7451179" cy="9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98FFF5"/>
                </a:solidFill>
                <a:latin typeface="Open Sans"/>
              </a:rPr>
              <a:t>YANA QANDAY MA’LUMOTLAR BILISH MUMKIN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7947" y="1173985"/>
            <a:ext cx="6792163" cy="282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ts val="322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Ogʻir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tsenzura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qonunlari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boʻlgan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joylarga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internet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orqali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kirish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</a:p>
          <a:p>
            <a:pPr marL="285750" indent="-285750" algn="just">
              <a:lnSpc>
                <a:spcPts val="322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Boshqa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mamlakatlarda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sodir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boʻlayotgan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voqealar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haqida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maʼlumot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olish</a:t>
            </a:r>
            <a:endParaRPr lang="en-US" spc="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 marL="285750" indent="-285750" algn="just">
              <a:lnSpc>
                <a:spcPts val="322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Mamlakat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ichida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shaxsiy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xabar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yuborish</a:t>
            </a:r>
            <a:endParaRPr lang="en-US" spc="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 marL="285750" indent="-285750" algn="just">
              <a:lnSpc>
                <a:spcPts val="322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Joylarning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holatiga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oid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ma'lumotlarning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sizib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chiqishi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</a:p>
          <a:p>
            <a:pPr marL="285750" indent="-285750" algn="just">
              <a:lnSpc>
                <a:spcPts val="322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Biror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kishini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maxfiy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ma'lumotlarning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sizib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chiqishi</a:t>
            </a:r>
            <a:endParaRPr lang="en-US" sz="1800" spc="5" dirty="0">
              <a:solidFill>
                <a:srgbClr val="FFFFFF"/>
              </a:solidFill>
              <a:latin typeface="Open Sans"/>
              <a:ea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9603" y="-63503"/>
            <a:ext cx="8958301" cy="5270497"/>
            <a:chOff x="0" y="0"/>
            <a:chExt cx="8958301" cy="5270500"/>
          </a:xfrm>
        </p:grpSpPr>
        <p:sp>
          <p:nvSpPr>
            <p:cNvPr id="6" name="Freeform 6"/>
            <p:cNvSpPr/>
            <p:nvPr/>
          </p:nvSpPr>
          <p:spPr>
            <a:xfrm>
              <a:off x="63500" y="543941"/>
              <a:ext cx="8520557" cy="572770"/>
            </a:xfrm>
            <a:custGeom>
              <a:avLst/>
              <a:gdLst/>
              <a:ahLst/>
              <a:cxnLst/>
              <a:rect l="l" t="t" r="r" b="b"/>
              <a:pathLst>
                <a:path w="8520557" h="572770">
                  <a:moveTo>
                    <a:pt x="0" y="0"/>
                  </a:moveTo>
                  <a:lnTo>
                    <a:pt x="8520557" y="0"/>
                  </a:lnTo>
                  <a:lnTo>
                    <a:pt x="8520557" y="572770"/>
                  </a:lnTo>
                  <a:lnTo>
                    <a:pt x="0" y="5727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1261745"/>
              <a:ext cx="8520557" cy="3945255"/>
            </a:xfrm>
            <a:custGeom>
              <a:avLst/>
              <a:gdLst/>
              <a:ahLst/>
              <a:cxnLst/>
              <a:rect l="l" t="t" r="r" b="b"/>
              <a:pathLst>
                <a:path w="8520557" h="3945255">
                  <a:moveTo>
                    <a:pt x="0" y="0"/>
                  </a:moveTo>
                  <a:lnTo>
                    <a:pt x="8520557" y="0"/>
                  </a:lnTo>
                  <a:lnTo>
                    <a:pt x="8520557" y="3945255"/>
                  </a:lnTo>
                  <a:lnTo>
                    <a:pt x="0" y="3945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495292" y="63500"/>
              <a:ext cx="4399534" cy="1817370"/>
            </a:xfrm>
            <a:custGeom>
              <a:avLst/>
              <a:gdLst/>
              <a:ahLst/>
              <a:cxnLst/>
              <a:rect l="l" t="t" r="r" b="b"/>
              <a:pathLst>
                <a:path w="4399534" h="1817370">
                  <a:moveTo>
                    <a:pt x="0" y="0"/>
                  </a:moveTo>
                  <a:lnTo>
                    <a:pt x="4399534" y="0"/>
                  </a:lnTo>
                  <a:lnTo>
                    <a:pt x="4399534" y="1817370"/>
                  </a:lnTo>
                  <a:lnTo>
                    <a:pt x="0" y="1817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594850" y="0"/>
            <a:ext cx="4399550" cy="1817380"/>
          </a:xfrm>
          <a:custGeom>
            <a:avLst/>
            <a:gdLst/>
            <a:ahLst/>
            <a:cxnLst/>
            <a:rect l="l" t="t" r="r" b="b"/>
            <a:pathLst>
              <a:path w="4399550" h="1817380">
                <a:moveTo>
                  <a:pt x="0" y="0"/>
                </a:moveTo>
                <a:lnTo>
                  <a:pt x="4399550" y="0"/>
                </a:lnTo>
                <a:lnTo>
                  <a:pt x="4399550" y="1817380"/>
                </a:lnTo>
                <a:lnTo>
                  <a:pt x="0" y="181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80" t="-59459" r="-20239" b="-1428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822" y="557355"/>
            <a:ext cx="2231746" cy="4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8">
                <a:solidFill>
                  <a:srgbClr val="00FFFF"/>
                </a:solidFill>
                <a:latin typeface="Open Sans"/>
              </a:rPr>
              <a:t>CICADA 3301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9347" y="1295905"/>
            <a:ext cx="8316011" cy="222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47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Noma'lum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tashkilot</a:t>
            </a:r>
            <a:endParaRPr lang="en-US" spc="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 marL="285750" indent="-285750">
              <a:lnSpc>
                <a:spcPts val="247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Uning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ishtiroki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yoki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ma'nosi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haqida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minglab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mish-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mishlar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mavjud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Ba'zilar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buni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hukumat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yoki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hatto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terroristik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faoliyat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uchun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yollash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agentligi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deb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hisoblashadi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  <a:p>
            <a:pPr marL="285750" indent="-285750">
              <a:lnSpc>
                <a:spcPts val="2475"/>
              </a:lnSpc>
              <a:buFont typeface="Arial" panose="020B0604020202020204" pitchFamily="34" charset="0"/>
              <a:buChar char="•"/>
            </a:pP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Yechilishi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kerak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bo'lgan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murakkab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jumboqlarni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joylashtirgan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holda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atigi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4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marta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paydo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bo'ldi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Oxirgisi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2016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yil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5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yanvarda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  <a:p>
            <a:pPr marL="285750" indent="-285750">
              <a:lnSpc>
                <a:spcPts val="2475"/>
              </a:lnSpc>
              <a:buFont typeface="Arial" panose="020B0604020202020204" pitchFamily="34" charset="0"/>
              <a:buChar char="•"/>
            </a:pP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Bu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guruh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hukumatlar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topishga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harakat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qilmoqda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19200" y="477086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49997" y="1088974"/>
            <a:ext cx="9152677" cy="3745297"/>
            <a:chOff x="0" y="0"/>
            <a:chExt cx="9152674" cy="3745306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4512945" cy="3618357"/>
            </a:xfrm>
            <a:custGeom>
              <a:avLst/>
              <a:gdLst/>
              <a:ahLst/>
              <a:cxnLst/>
              <a:rect l="l" t="t" r="r" b="b"/>
              <a:pathLst>
                <a:path w="4512945" h="3618357">
                  <a:moveTo>
                    <a:pt x="0" y="0"/>
                  </a:moveTo>
                  <a:lnTo>
                    <a:pt x="4512945" y="0"/>
                  </a:lnTo>
                  <a:lnTo>
                    <a:pt x="4512945" y="3618357"/>
                  </a:lnTo>
                  <a:lnTo>
                    <a:pt x="0" y="3618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576318" y="63500"/>
              <a:ext cx="4512818" cy="3618357"/>
            </a:xfrm>
            <a:custGeom>
              <a:avLst/>
              <a:gdLst/>
              <a:ahLst/>
              <a:cxnLst/>
              <a:rect l="l" t="t" r="r" b="b"/>
              <a:pathLst>
                <a:path w="4512818" h="3618357">
                  <a:moveTo>
                    <a:pt x="0" y="0"/>
                  </a:moveTo>
                  <a:lnTo>
                    <a:pt x="4512818" y="0"/>
                  </a:lnTo>
                  <a:lnTo>
                    <a:pt x="4512818" y="3618357"/>
                  </a:lnTo>
                  <a:lnTo>
                    <a:pt x="0" y="3618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9169" y="427420"/>
            <a:ext cx="6334306" cy="46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TURLI HUJUMLARDAN SAQLANISH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422" y="1262339"/>
            <a:ext cx="3861464" cy="304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Ko'proq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xavfsizlik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choralari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mavjud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ushbu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chuqur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veb-brauzerlardan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foydalanish</a:t>
            </a: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Misol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: IP-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manzilni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yashirish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shifrlash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boshqalar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Chuqur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internetda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xavfsiz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kezish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uchun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foydalanishingiz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mumkin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bo'lgan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kataloglar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mavjud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Qanchalik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yangilangan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bo'lmasin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brauzerlar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hali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ham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zaifliklar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mavjud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1650"/>
              </a:lnSpc>
            </a:pPr>
            <a:endParaRPr lang="en-US" sz="1399" spc="4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67596" y="1021526"/>
            <a:ext cx="3772205" cy="374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Hatto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oddiy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e-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pochtangiz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yoki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oddiy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username ham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foydalanish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jiddiy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oqibatlarga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olib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kelishi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mumkin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Hech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qachon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shaxsiy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ma'lumotlaringizdan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yoki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kredit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karta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ma'lumotlari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browserda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saqlamang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Xarid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qilishda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ehtiyot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bo'lish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kerak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hokazo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. </a:t>
            </a:r>
          </a:p>
          <a:p>
            <a:pPr>
              <a:lnSpc>
                <a:spcPts val="3299"/>
              </a:lnSpc>
            </a:pP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Xakerlik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nuqtai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nazaridan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qo'shimcha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xavfsizlik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va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zararli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dasturlarning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4" dirty="0" err="1">
                <a:solidFill>
                  <a:srgbClr val="FFFFFF"/>
                </a:solidFill>
                <a:latin typeface="Open Sans"/>
              </a:rPr>
              <a:t>o’rnatmang</a:t>
            </a:r>
            <a:r>
              <a:rPr lang="en-US" sz="1399" spc="4" dirty="0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8202" y="106175"/>
            <a:ext cx="8647595" cy="4902498"/>
            <a:chOff x="0" y="0"/>
            <a:chExt cx="8647595" cy="4902505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726948"/>
              <a:ext cx="8520557" cy="4112006"/>
            </a:xfrm>
            <a:custGeom>
              <a:avLst/>
              <a:gdLst/>
              <a:ahLst/>
              <a:cxnLst/>
              <a:rect l="l" t="t" r="r" b="b"/>
              <a:pathLst>
                <a:path w="8520557" h="4112006">
                  <a:moveTo>
                    <a:pt x="0" y="0"/>
                  </a:moveTo>
                  <a:lnTo>
                    <a:pt x="8520557" y="0"/>
                  </a:lnTo>
                  <a:lnTo>
                    <a:pt x="8520557" y="4112006"/>
                  </a:lnTo>
                  <a:lnTo>
                    <a:pt x="0" y="41120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151983" y="246526"/>
            <a:ext cx="4835452" cy="4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DEEP WEB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947" y="949833"/>
            <a:ext cx="6881089" cy="224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17"/>
              </a:lnSpc>
            </a:pP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	Deep Web -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bu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an'anaviy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qidiruv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tizimlari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kirish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imkoni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bo'lmagan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Internetning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keng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doirasini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jumladan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parol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bilan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himoyalangan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web-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forumlarni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, chat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xizmatlarini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fayl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almashish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va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P2P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texnologiyalarini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anglatadi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 Dark Web Deep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Webning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pastki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komponenti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bo'lib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, u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nafaqat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asosiy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qidiruv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tizimlariga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kira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oladi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balki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faqat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Internetning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ushbu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hududlariga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kirish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imkonini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beruvchi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maxsus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dasturiy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ta'minotni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o'rnatgan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foydalanuvchilar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uchun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pc="5" dirty="0" err="1">
                <a:solidFill>
                  <a:srgbClr val="FFFFFF"/>
                </a:solidFill>
                <a:latin typeface="Open Sans"/>
                <a:ea typeface="Open Sans"/>
              </a:rPr>
              <a:t>ko'rinadi</a:t>
            </a:r>
            <a:r>
              <a:rPr lang="en-US" spc="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  <a:endParaRPr lang="en-US" sz="1100" spc="3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739" y="2909440"/>
            <a:ext cx="46520" cy="106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100" spc="3">
                <a:solidFill>
                  <a:srgbClr val="FFFFFF"/>
                </a:solidFill>
                <a:latin typeface="Open Sans"/>
              </a:rPr>
              <a:t>-</a:t>
            </a:r>
          </a:p>
          <a:p>
            <a:pPr algn="just">
              <a:lnSpc>
                <a:spcPts val="2750"/>
              </a:lnSpc>
            </a:pPr>
            <a:r>
              <a:rPr lang="en-US" sz="1100" spc="3">
                <a:solidFill>
                  <a:srgbClr val="FFFFFF"/>
                </a:solidFill>
                <a:latin typeface="Open Sans"/>
              </a:rPr>
              <a:t>- </a:t>
            </a:r>
            <a:r>
              <a:rPr lang="en-US" sz="1100" spc="3">
                <a:solidFill>
                  <a:srgbClr val="000000"/>
                </a:solidFill>
                <a:latin typeface="Open Sans"/>
              </a:rPr>
              <a:t>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 dirty="0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A608D-C264-49DD-BE8C-99003E8C4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943"/>
            <a:ext cx="6116707" cy="48836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9F01FEC-99EC-49AB-9654-25DEFC886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43" y="0"/>
            <a:ext cx="6051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C0AAC-215D-4C38-800E-705DD6957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06" y="0"/>
            <a:ext cx="61219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4432A-A2A4-4485-A4BC-8A640D11A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38" y="0"/>
            <a:ext cx="6531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8202" y="-63503"/>
            <a:ext cx="8959301" cy="5270497"/>
            <a:chOff x="0" y="0"/>
            <a:chExt cx="8959304" cy="5270500"/>
          </a:xfrm>
        </p:grpSpPr>
        <p:sp>
          <p:nvSpPr>
            <p:cNvPr id="6" name="Freeform 6"/>
            <p:cNvSpPr/>
            <p:nvPr/>
          </p:nvSpPr>
          <p:spPr>
            <a:xfrm>
              <a:off x="63500" y="501396"/>
              <a:ext cx="8520557" cy="572770"/>
            </a:xfrm>
            <a:custGeom>
              <a:avLst/>
              <a:gdLst/>
              <a:ahLst/>
              <a:cxnLst/>
              <a:rect l="l" t="t" r="r" b="b"/>
              <a:pathLst>
                <a:path w="8520557" h="572770">
                  <a:moveTo>
                    <a:pt x="0" y="0"/>
                  </a:moveTo>
                  <a:lnTo>
                    <a:pt x="8520557" y="0"/>
                  </a:lnTo>
                  <a:lnTo>
                    <a:pt x="8520557" y="572770"/>
                  </a:lnTo>
                  <a:lnTo>
                    <a:pt x="0" y="5727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271010" y="63500"/>
              <a:ext cx="4624832" cy="5143500"/>
            </a:xfrm>
            <a:custGeom>
              <a:avLst/>
              <a:gdLst/>
              <a:ahLst/>
              <a:cxnLst/>
              <a:rect l="l" t="t" r="r" b="b"/>
              <a:pathLst>
                <a:path w="4624832" h="5143500">
                  <a:moveTo>
                    <a:pt x="0" y="0"/>
                  </a:moveTo>
                  <a:lnTo>
                    <a:pt x="0" y="5143500"/>
                  </a:lnTo>
                  <a:lnTo>
                    <a:pt x="4624832" y="5143500"/>
                  </a:lnTo>
                  <a:lnTo>
                    <a:pt x="462483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519174" y="0"/>
            <a:ext cx="4624826" cy="5143500"/>
          </a:xfrm>
          <a:custGeom>
            <a:avLst/>
            <a:gdLst/>
            <a:ahLst/>
            <a:cxnLst/>
            <a:rect l="l" t="t" r="r" b="b"/>
            <a:pathLst>
              <a:path w="4624826" h="5143500">
                <a:moveTo>
                  <a:pt x="0" y="0"/>
                </a:moveTo>
                <a:lnTo>
                  <a:pt x="4624826" y="0"/>
                </a:lnTo>
                <a:lnTo>
                  <a:pt x="462482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97421" y="509521"/>
            <a:ext cx="4009187" cy="61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98FFF5"/>
                </a:solidFill>
                <a:latin typeface="IBM Plex Sans"/>
              </a:rPr>
              <a:t>ULAR NIMA?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3070" y="3537017"/>
            <a:ext cx="2755897" cy="20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0"/>
              </a:lnSpc>
            </a:pPr>
            <a:r>
              <a:rPr lang="en-US" sz="1399" dirty="0">
                <a:solidFill>
                  <a:srgbClr val="FFFFFF"/>
                </a:solidFill>
                <a:latin typeface="IBM Plex Sans"/>
              </a:rPr>
              <a:t>Dark Web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3071" y="2110340"/>
            <a:ext cx="3159862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IBM Plex Sans"/>
              </a:rPr>
              <a:t>Surface web 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784D8ECE-FF8B-4FB8-A120-EABB61D06648}"/>
              </a:ext>
            </a:extLst>
          </p:cNvPr>
          <p:cNvSpPr txBox="1"/>
          <p:nvPr/>
        </p:nvSpPr>
        <p:spPr>
          <a:xfrm>
            <a:off x="263070" y="2775828"/>
            <a:ext cx="2755897" cy="20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0"/>
              </a:lnSpc>
            </a:pPr>
            <a:r>
              <a:rPr lang="en-US" sz="1399" dirty="0">
                <a:solidFill>
                  <a:srgbClr val="FFFFFF"/>
                </a:solidFill>
                <a:latin typeface="IBM Plex Sans"/>
              </a:rPr>
              <a:t>Deep Web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76FDC-30C6-4160-B51B-9D3C40788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5" y="0"/>
            <a:ext cx="70803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7CEBF8-2EBE-44B9-A9D0-85B9CC2D7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" y="0"/>
            <a:ext cx="7927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B4F661-3EF9-4129-A911-B3955A03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0" y="0"/>
            <a:ext cx="76699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35C5B6-34AF-45D1-81E9-6C72FD3DD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1" y="0"/>
            <a:ext cx="7677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8FA29-4488-48C2-94EB-254B04C7D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0" y="45501"/>
            <a:ext cx="8542760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243B2-43EC-488B-82C9-0447E436B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29" y="0"/>
            <a:ext cx="64549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5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5E70D-79E5-4298-B25B-AB5A8B8D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8" y="0"/>
            <a:ext cx="8004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12C203-1470-4523-BDBF-7E7E203AC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0" y="0"/>
            <a:ext cx="71207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A9AA7A-3848-495A-89E5-CAE4789E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1" y="0"/>
            <a:ext cx="7268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8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45027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1696" y="1152477"/>
            <a:ext cx="8520598" cy="3416398"/>
            <a:chOff x="0" y="0"/>
            <a:chExt cx="8520595" cy="34164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0557" cy="3416427"/>
            </a:xfrm>
            <a:custGeom>
              <a:avLst/>
              <a:gdLst/>
              <a:ahLst/>
              <a:cxnLst/>
              <a:rect l="l" t="t" r="r" b="b"/>
              <a:pathLst>
                <a:path w="8520557" h="3416427">
                  <a:moveTo>
                    <a:pt x="0" y="0"/>
                  </a:moveTo>
                  <a:lnTo>
                    <a:pt x="8520557" y="0"/>
                  </a:lnTo>
                  <a:lnTo>
                    <a:pt x="8520557" y="3416427"/>
                  </a:lnTo>
                  <a:lnTo>
                    <a:pt x="0" y="341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54250" y="1152477"/>
            <a:ext cx="4835452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8" dirty="0">
                <a:solidFill>
                  <a:srgbClr val="00FFFF"/>
                </a:solidFill>
                <a:latin typeface="Open Sans"/>
              </a:rPr>
              <a:t>ETIBORINGIZ UCHUN RAXMAT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947" y="1240660"/>
            <a:ext cx="138074" cy="29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">
                <a:solidFill>
                  <a:srgbClr val="595959"/>
                </a:solidFill>
                <a:ea typeface="Open Sans"/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352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4425" y="1074477"/>
            <a:ext cx="3281477" cy="1777174"/>
            <a:chOff x="0" y="0"/>
            <a:chExt cx="3281477" cy="1777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1426" cy="1777238"/>
            </a:xfrm>
            <a:custGeom>
              <a:avLst/>
              <a:gdLst/>
              <a:ahLst/>
              <a:cxnLst/>
              <a:rect l="l" t="t" r="r" b="b"/>
              <a:pathLst>
                <a:path w="3281426" h="1777238">
                  <a:moveTo>
                    <a:pt x="0" y="0"/>
                  </a:moveTo>
                  <a:lnTo>
                    <a:pt x="3281426" y="0"/>
                  </a:lnTo>
                  <a:lnTo>
                    <a:pt x="3281426" y="1777238"/>
                  </a:lnTo>
                  <a:lnTo>
                    <a:pt x="0" y="177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76977" y="438274"/>
            <a:ext cx="5083597" cy="2613527"/>
            <a:chOff x="0" y="0"/>
            <a:chExt cx="5083594" cy="2613520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4956556" cy="572643"/>
            </a:xfrm>
            <a:custGeom>
              <a:avLst/>
              <a:gdLst/>
              <a:ahLst/>
              <a:cxnLst/>
              <a:rect l="l" t="t" r="r" b="b"/>
              <a:pathLst>
                <a:path w="4956556" h="572643">
                  <a:moveTo>
                    <a:pt x="0" y="0"/>
                  </a:moveTo>
                  <a:lnTo>
                    <a:pt x="4956556" y="0"/>
                  </a:lnTo>
                  <a:lnTo>
                    <a:pt x="4956556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479550" y="742569"/>
              <a:ext cx="3540506" cy="1089279"/>
            </a:xfrm>
            <a:custGeom>
              <a:avLst/>
              <a:gdLst/>
              <a:ahLst/>
              <a:cxnLst/>
              <a:rect l="l" t="t" r="r" b="b"/>
              <a:pathLst>
                <a:path w="3540506" h="1089279">
                  <a:moveTo>
                    <a:pt x="0" y="0"/>
                  </a:moveTo>
                  <a:lnTo>
                    <a:pt x="3540506" y="0"/>
                  </a:lnTo>
                  <a:lnTo>
                    <a:pt x="3540506" y="1089279"/>
                  </a:lnTo>
                  <a:lnTo>
                    <a:pt x="0" y="1089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483233" y="1716913"/>
              <a:ext cx="3533140" cy="833120"/>
            </a:xfrm>
            <a:custGeom>
              <a:avLst/>
              <a:gdLst/>
              <a:ahLst/>
              <a:cxnLst/>
              <a:rect l="l" t="t" r="r" b="b"/>
              <a:pathLst>
                <a:path w="3533140" h="833120">
                  <a:moveTo>
                    <a:pt x="0" y="0"/>
                  </a:moveTo>
                  <a:lnTo>
                    <a:pt x="3533140" y="0"/>
                  </a:lnTo>
                  <a:lnTo>
                    <a:pt x="3533140" y="833120"/>
                  </a:lnTo>
                  <a:lnTo>
                    <a:pt x="0" y="83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74425" y="1074477"/>
            <a:ext cx="3281477" cy="1777174"/>
          </a:xfrm>
          <a:custGeom>
            <a:avLst/>
            <a:gdLst/>
            <a:ahLst/>
            <a:cxnLst/>
            <a:rect l="l" t="t" r="r" b="b"/>
            <a:pathLst>
              <a:path w="3281477" h="1777174">
                <a:moveTo>
                  <a:pt x="0" y="0"/>
                </a:moveTo>
                <a:lnTo>
                  <a:pt x="3281477" y="0"/>
                </a:lnTo>
                <a:lnTo>
                  <a:pt x="3281477" y="1777175"/>
                </a:lnTo>
                <a:lnTo>
                  <a:pt x="0" y="1777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703451" y="3212925"/>
            <a:ext cx="5737098" cy="1777174"/>
            <a:chOff x="0" y="0"/>
            <a:chExt cx="5737098" cy="1777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37098" cy="1777238"/>
            </a:xfrm>
            <a:custGeom>
              <a:avLst/>
              <a:gdLst/>
              <a:ahLst/>
              <a:cxnLst/>
              <a:rect l="l" t="t" r="r" b="b"/>
              <a:pathLst>
                <a:path w="5737098" h="1777238">
                  <a:moveTo>
                    <a:pt x="0" y="0"/>
                  </a:moveTo>
                  <a:lnTo>
                    <a:pt x="5737098" y="0"/>
                  </a:lnTo>
                  <a:lnTo>
                    <a:pt x="5737098" y="1777238"/>
                  </a:lnTo>
                  <a:lnTo>
                    <a:pt x="0" y="177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703451" y="3212925"/>
            <a:ext cx="5737098" cy="1777174"/>
          </a:xfrm>
          <a:custGeom>
            <a:avLst/>
            <a:gdLst/>
            <a:ahLst/>
            <a:cxnLst/>
            <a:rect l="l" t="t" r="r" b="b"/>
            <a:pathLst>
              <a:path w="5737098" h="1777174">
                <a:moveTo>
                  <a:pt x="0" y="0"/>
                </a:moveTo>
                <a:lnTo>
                  <a:pt x="5737098" y="0"/>
                </a:lnTo>
                <a:lnTo>
                  <a:pt x="5737098" y="1777175"/>
                </a:lnTo>
                <a:lnTo>
                  <a:pt x="0" y="177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477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90801" y="565325"/>
            <a:ext cx="5638800" cy="466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8" dirty="0">
                <a:solidFill>
                  <a:srgbClr val="98FFF5"/>
                </a:solidFill>
                <a:latin typeface="IBM Plex Sans"/>
              </a:rPr>
              <a:t>BIZ QANDAY QILIB KIRILADI?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3960" y="1423229"/>
            <a:ext cx="3085643" cy="619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75"/>
              </a:lnSpc>
            </a:pPr>
            <a:r>
              <a:rPr lang="en-US" spc="-5" dirty="0">
                <a:solidFill>
                  <a:srgbClr val="FFFFFF"/>
                </a:solidFill>
                <a:latin typeface="IBM Plex Sans"/>
              </a:rPr>
              <a:t>-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Bizni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shaxsimizni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yashiradigan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brauzer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kerak</a:t>
            </a:r>
            <a:endParaRPr lang="en-US" sz="1800" spc="-5" dirty="0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2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1696" y="487604"/>
            <a:ext cx="8520598" cy="572700"/>
            <a:chOff x="0" y="0"/>
            <a:chExt cx="8520595" cy="572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0557" cy="572643"/>
            </a:xfrm>
            <a:custGeom>
              <a:avLst/>
              <a:gdLst/>
              <a:ahLst/>
              <a:cxnLst/>
              <a:rect l="l" t="t" r="r" b="b"/>
              <a:pathLst>
                <a:path w="8520557" h="572643">
                  <a:moveTo>
                    <a:pt x="0" y="0"/>
                  </a:moveTo>
                  <a:lnTo>
                    <a:pt x="8520557" y="0"/>
                  </a:lnTo>
                  <a:lnTo>
                    <a:pt x="852055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6824224" y="3453022"/>
            <a:ext cx="1506150" cy="1506150"/>
          </a:xfrm>
          <a:custGeom>
            <a:avLst/>
            <a:gdLst/>
            <a:ahLst/>
            <a:cxnLst/>
            <a:rect l="l" t="t" r="r" b="b"/>
            <a:pathLst>
              <a:path w="1506150" h="1506150">
                <a:moveTo>
                  <a:pt x="0" y="0"/>
                </a:moveTo>
                <a:lnTo>
                  <a:pt x="1506151" y="0"/>
                </a:lnTo>
                <a:lnTo>
                  <a:pt x="1506151" y="1506150"/>
                </a:lnTo>
                <a:lnTo>
                  <a:pt x="0" y="150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3" r="-33333"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330375" y="2950978"/>
            <a:ext cx="502053" cy="2008203"/>
            <a:chOff x="0" y="0"/>
            <a:chExt cx="669404" cy="26776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9417" cy="2677541"/>
            </a:xfrm>
            <a:custGeom>
              <a:avLst/>
              <a:gdLst/>
              <a:ahLst/>
              <a:cxnLst/>
              <a:rect l="l" t="t" r="r" b="b"/>
              <a:pathLst>
                <a:path w="669417" h="2677541">
                  <a:moveTo>
                    <a:pt x="669417" y="0"/>
                  </a:moveTo>
                  <a:lnTo>
                    <a:pt x="0" y="669417"/>
                  </a:lnTo>
                  <a:lnTo>
                    <a:pt x="0" y="2677541"/>
                  </a:lnTo>
                  <a:lnTo>
                    <a:pt x="0" y="2677541"/>
                  </a:lnTo>
                  <a:lnTo>
                    <a:pt x="669417" y="2008124"/>
                  </a:lnTo>
                  <a:lnTo>
                    <a:pt x="669417" y="0"/>
                  </a:lnTo>
                  <a:close/>
                </a:path>
              </a:pathLst>
            </a:custGeom>
            <a:blipFill>
              <a:blip r:embed="rId3"/>
              <a:stretch>
                <a:fillRect l="-299992" r="1" b="-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24224" y="2950978"/>
            <a:ext cx="2008203" cy="502053"/>
            <a:chOff x="0" y="0"/>
            <a:chExt cx="2677604" cy="6694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7541" cy="669417"/>
            </a:xfrm>
            <a:custGeom>
              <a:avLst/>
              <a:gdLst/>
              <a:ahLst/>
              <a:cxnLst/>
              <a:rect l="l" t="t" r="r" b="b"/>
              <a:pathLst>
                <a:path w="2677541" h="669417">
                  <a:moveTo>
                    <a:pt x="669417" y="0"/>
                  </a:moveTo>
                  <a:lnTo>
                    <a:pt x="0" y="669417"/>
                  </a:lnTo>
                  <a:lnTo>
                    <a:pt x="2008251" y="669417"/>
                  </a:lnTo>
                  <a:lnTo>
                    <a:pt x="2677541" y="0"/>
                  </a:lnTo>
                  <a:close/>
                </a:path>
              </a:pathLst>
            </a:custGeom>
            <a:blipFill>
              <a:blip r:embed="rId3"/>
              <a:stretch>
                <a:fillRect r="-2" b="-299990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058997" y="271024"/>
            <a:ext cx="1837201" cy="1257595"/>
            <a:chOff x="0" y="0"/>
            <a:chExt cx="1837195" cy="12576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37182" cy="1257554"/>
            </a:xfrm>
            <a:custGeom>
              <a:avLst/>
              <a:gdLst/>
              <a:ahLst/>
              <a:cxnLst/>
              <a:rect l="l" t="t" r="r" b="b"/>
              <a:pathLst>
                <a:path w="1837182" h="1257554">
                  <a:moveTo>
                    <a:pt x="0" y="628777"/>
                  </a:moveTo>
                  <a:cubicBezTo>
                    <a:pt x="0" y="281559"/>
                    <a:pt x="411226" y="0"/>
                    <a:pt x="918591" y="0"/>
                  </a:cubicBezTo>
                  <a:cubicBezTo>
                    <a:pt x="1425956" y="0"/>
                    <a:pt x="1837182" y="281559"/>
                    <a:pt x="1837182" y="628777"/>
                  </a:cubicBezTo>
                  <a:cubicBezTo>
                    <a:pt x="1837182" y="975995"/>
                    <a:pt x="1425956" y="1257554"/>
                    <a:pt x="918591" y="1257554"/>
                  </a:cubicBezTo>
                  <a:cubicBezTo>
                    <a:pt x="411226" y="1257554"/>
                    <a:pt x="0" y="976122"/>
                    <a:pt x="0" y="6287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760721" y="2887475"/>
            <a:ext cx="2135200" cy="2135200"/>
            <a:chOff x="0" y="0"/>
            <a:chExt cx="2135200" cy="2135200"/>
          </a:xfrm>
        </p:grpSpPr>
        <p:sp>
          <p:nvSpPr>
            <p:cNvPr id="21" name="Freeform 21"/>
            <p:cNvSpPr/>
            <p:nvPr/>
          </p:nvSpPr>
          <p:spPr>
            <a:xfrm>
              <a:off x="1569593" y="63500"/>
              <a:ext cx="502158" cy="2008124"/>
            </a:xfrm>
            <a:custGeom>
              <a:avLst/>
              <a:gdLst/>
              <a:ahLst/>
              <a:cxnLst/>
              <a:rect l="l" t="t" r="r" b="b"/>
              <a:pathLst>
                <a:path w="502158" h="2008124">
                  <a:moveTo>
                    <a:pt x="0" y="502031"/>
                  </a:moveTo>
                  <a:lnTo>
                    <a:pt x="502158" y="0"/>
                  </a:lnTo>
                  <a:lnTo>
                    <a:pt x="502158" y="1506093"/>
                  </a:lnTo>
                  <a:lnTo>
                    <a:pt x="127" y="200812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0" y="63500"/>
              <a:ext cx="2008251" cy="502031"/>
            </a:xfrm>
            <a:custGeom>
              <a:avLst/>
              <a:gdLst/>
              <a:ahLst/>
              <a:cxnLst/>
              <a:rect l="l" t="t" r="r" b="b"/>
              <a:pathLst>
                <a:path w="2008251" h="502031">
                  <a:moveTo>
                    <a:pt x="0" y="502031"/>
                  </a:moveTo>
                  <a:lnTo>
                    <a:pt x="502031" y="0"/>
                  </a:lnTo>
                  <a:lnTo>
                    <a:pt x="2008251" y="0"/>
                  </a:lnTo>
                  <a:lnTo>
                    <a:pt x="1506093" y="50203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058997" y="271024"/>
            <a:ext cx="1837201" cy="1257595"/>
            <a:chOff x="0" y="0"/>
            <a:chExt cx="2449601" cy="16767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49576" cy="1676908"/>
            </a:xfrm>
            <a:custGeom>
              <a:avLst/>
              <a:gdLst/>
              <a:ahLst/>
              <a:cxnLst/>
              <a:rect l="l" t="t" r="r" b="b"/>
              <a:pathLst>
                <a:path w="2449576" h="1676908">
                  <a:moveTo>
                    <a:pt x="1224788" y="0"/>
                  </a:moveTo>
                  <a:cubicBezTo>
                    <a:pt x="548386" y="0"/>
                    <a:pt x="0" y="375412"/>
                    <a:pt x="0" y="838454"/>
                  </a:cubicBezTo>
                  <a:cubicBezTo>
                    <a:pt x="0" y="1301496"/>
                    <a:pt x="548386" y="1676908"/>
                    <a:pt x="1224788" y="1676908"/>
                  </a:cubicBezTo>
                  <a:cubicBezTo>
                    <a:pt x="1901190" y="1676908"/>
                    <a:pt x="2449576" y="1301496"/>
                    <a:pt x="2449576" y="838454"/>
                  </a:cubicBezTo>
                  <a:cubicBezTo>
                    <a:pt x="2449576" y="375412"/>
                    <a:pt x="1901190" y="0"/>
                    <a:pt x="1224788" y="0"/>
                  </a:cubicBezTo>
                  <a:close/>
                </a:path>
              </a:pathLst>
            </a:custGeom>
            <a:blipFill>
              <a:blip r:embed="rId4"/>
              <a:stretch>
                <a:fillRect r="-1" b="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369068" y="375622"/>
            <a:ext cx="6155779" cy="966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8" dirty="0">
                <a:solidFill>
                  <a:srgbClr val="98FFF5"/>
                </a:solidFill>
                <a:latin typeface="IBM Plex Sans"/>
              </a:rPr>
              <a:t>NEGA BU BRAUZERLARDAN FOYDALANISH?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7421" y="1367914"/>
            <a:ext cx="6527444" cy="61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Qidiruv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mexanizmi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brauzerlari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ko'pgina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resurslarni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topa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olmaydi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, </a:t>
            </a:r>
            <a:r>
              <a:rPr lang="en-US" spc="-5" dirty="0" err="1">
                <a:solidFill>
                  <a:srgbClr val="FFFFFF"/>
                </a:solidFill>
                <a:latin typeface="IBM Plex Sans"/>
              </a:rPr>
              <a:t>jumladan</a:t>
            </a:r>
            <a:r>
              <a:rPr lang="en-US" spc="-5" dirty="0">
                <a:solidFill>
                  <a:srgbClr val="FFFFFF"/>
                </a:solidFill>
                <a:latin typeface="IBM Plex Sans"/>
              </a:rPr>
              <a:t>:</a:t>
            </a:r>
            <a:endParaRPr lang="en-US" sz="1800" spc="-5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97420" y="2125977"/>
            <a:ext cx="8365579" cy="261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Dynamic content : 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yuborilgan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so'rovga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javoban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qaytariladigan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yoki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faqat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forma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orqali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kirish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mumkin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bo'lgan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dinamik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sahifalar</a:t>
            </a:r>
            <a:endParaRPr lang="en-US" sz="1100" spc="-39" dirty="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Unlinked content :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boshqa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sahifalar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bilan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bog'lanmagan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sahifalar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(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ya'ni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qayta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havolalar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yoki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havolalar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)</a:t>
            </a: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Private Web: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ro'yxatdan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o'tish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va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kirishni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talab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qiladigan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saytlar</a:t>
            </a:r>
            <a:endParaRPr lang="en-US" sz="1100" spc="-39" dirty="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Limited access content :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o'z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sahifalariga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kirishni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texnik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jihatdan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cheklaydigan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saytlar</a:t>
            </a:r>
            <a:endParaRPr lang="en-US" sz="1100" spc="-39" dirty="0">
              <a:solidFill>
                <a:srgbClr val="FFFFFF"/>
              </a:solidFill>
              <a:latin typeface="Montserrat Italics"/>
            </a:endParaRP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Scripted content : 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faqat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skriptda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yaratilgan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havolalar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orqali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kirish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mumkin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bo'lgan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sahifalar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.</a:t>
            </a: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Non-HTML/text content : :Media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fayllar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bilan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kodlangan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content.</a:t>
            </a:r>
          </a:p>
          <a:p>
            <a:pPr>
              <a:lnSpc>
                <a:spcPts val="2624"/>
              </a:lnSpc>
            </a:pP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Gopher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protokolidan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foydalangan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holda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matn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tarkibi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va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tartibsiz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FTPda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joylashtirilgan</a:t>
            </a:r>
            <a:r>
              <a:rPr lang="en-US" sz="1100" spc="-39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1100" spc="-39" dirty="0" err="1">
                <a:solidFill>
                  <a:srgbClr val="FFFFFF"/>
                </a:solidFill>
                <a:latin typeface="Montserrat Italics"/>
              </a:rPr>
              <a:t>fayllar</a:t>
            </a:r>
            <a:endParaRPr lang="en-US" sz="1100" spc="-39" dirty="0">
              <a:solidFill>
                <a:srgbClr val="FFFFFF"/>
              </a:solidFill>
              <a:latin typeface="Montserrat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336071"/>
            <a:ext cx="3056458" cy="2329653"/>
            <a:chOff x="0" y="0"/>
            <a:chExt cx="3056458" cy="2329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56382" cy="2329688"/>
            </a:xfrm>
            <a:custGeom>
              <a:avLst/>
              <a:gdLst/>
              <a:ahLst/>
              <a:cxnLst/>
              <a:rect l="l" t="t" r="r" b="b"/>
              <a:pathLst>
                <a:path w="3056382" h="2329688">
                  <a:moveTo>
                    <a:pt x="0" y="749681"/>
                  </a:moveTo>
                  <a:lnTo>
                    <a:pt x="2606675" y="0"/>
                  </a:lnTo>
                  <a:lnTo>
                    <a:pt x="3056382" y="1563878"/>
                  </a:lnTo>
                  <a:lnTo>
                    <a:pt x="1865503" y="2329688"/>
                  </a:lnTo>
                  <a:lnTo>
                    <a:pt x="449707" y="23135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00480" y="3428400"/>
            <a:ext cx="4286402" cy="572700"/>
            <a:chOff x="0" y="0"/>
            <a:chExt cx="4286402" cy="5726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377" cy="572643"/>
            </a:xfrm>
            <a:custGeom>
              <a:avLst/>
              <a:gdLst/>
              <a:ahLst/>
              <a:cxnLst/>
              <a:rect l="l" t="t" r="r" b="b"/>
              <a:pathLst>
                <a:path w="4286377" h="572643">
                  <a:moveTo>
                    <a:pt x="0" y="0"/>
                  </a:moveTo>
                  <a:lnTo>
                    <a:pt x="4286377" y="0"/>
                  </a:lnTo>
                  <a:lnTo>
                    <a:pt x="4286377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962580">
            <a:off x="228229" y="671255"/>
            <a:ext cx="2712415" cy="2034092"/>
            <a:chOff x="0" y="0"/>
            <a:chExt cx="3616554" cy="2712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6579" cy="2712085"/>
            </a:xfrm>
            <a:custGeom>
              <a:avLst/>
              <a:gdLst/>
              <a:ahLst/>
              <a:cxnLst/>
              <a:rect l="l" t="t" r="r" b="b"/>
              <a:pathLst>
                <a:path w="3616579" h="2712085">
                  <a:moveTo>
                    <a:pt x="3616452" y="0"/>
                  </a:moveTo>
                  <a:lnTo>
                    <a:pt x="0" y="127"/>
                  </a:lnTo>
                  <a:lnTo>
                    <a:pt x="127" y="2169795"/>
                  </a:lnTo>
                  <a:lnTo>
                    <a:pt x="1808353" y="2712085"/>
                  </a:lnTo>
                  <a:lnTo>
                    <a:pt x="1808353" y="2712085"/>
                  </a:lnTo>
                  <a:lnTo>
                    <a:pt x="3616579" y="2169668"/>
                  </a:lnTo>
                  <a:lnTo>
                    <a:pt x="3616452" y="0"/>
                  </a:lnTo>
                  <a:close/>
                </a:path>
              </a:pathLst>
            </a:custGeom>
            <a:blipFill>
              <a:blip r:embed="rId3"/>
              <a:stretch>
                <a:fillRect b="-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619499" y="186919"/>
            <a:ext cx="3284144" cy="2425608"/>
            <a:chOff x="0" y="0"/>
            <a:chExt cx="3284144" cy="2425611"/>
          </a:xfrm>
        </p:grpSpPr>
        <p:sp>
          <p:nvSpPr>
            <p:cNvPr id="12" name="Freeform 12"/>
            <p:cNvSpPr/>
            <p:nvPr/>
          </p:nvSpPr>
          <p:spPr>
            <a:xfrm>
              <a:off x="-30480" y="-30480"/>
              <a:ext cx="3325495" cy="2486660"/>
            </a:xfrm>
            <a:custGeom>
              <a:avLst/>
              <a:gdLst/>
              <a:ahLst/>
              <a:cxnLst/>
              <a:rect l="l" t="t" r="r" b="b"/>
              <a:pathLst>
                <a:path w="3325495" h="2486660">
                  <a:moveTo>
                    <a:pt x="312039" y="285877"/>
                  </a:moveTo>
                  <a:cubicBezTo>
                    <a:pt x="349885" y="111125"/>
                    <a:pt x="522351" y="0"/>
                    <a:pt x="697230" y="37846"/>
                  </a:cubicBezTo>
                  <a:lnTo>
                    <a:pt x="3059303" y="549402"/>
                  </a:lnTo>
                  <a:cubicBezTo>
                    <a:pt x="3143250" y="567563"/>
                    <a:pt x="3216529" y="618363"/>
                    <a:pt x="3263011" y="690626"/>
                  </a:cubicBezTo>
                  <a:cubicBezTo>
                    <a:pt x="3309493" y="762889"/>
                    <a:pt x="3325495" y="850646"/>
                    <a:pt x="3307207" y="934593"/>
                  </a:cubicBezTo>
                  <a:lnTo>
                    <a:pt x="3033014" y="2200783"/>
                  </a:lnTo>
                  <a:cubicBezTo>
                    <a:pt x="2995168" y="2375662"/>
                    <a:pt x="2822702" y="2486660"/>
                    <a:pt x="2647950" y="2448814"/>
                  </a:cubicBezTo>
                  <a:lnTo>
                    <a:pt x="285877" y="1937131"/>
                  </a:lnTo>
                  <a:cubicBezTo>
                    <a:pt x="110998" y="1899285"/>
                    <a:pt x="0" y="1726946"/>
                    <a:pt x="37846" y="155206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732840">
            <a:off x="2729236" y="427958"/>
            <a:ext cx="3064735" cy="1943529"/>
            <a:chOff x="0" y="0"/>
            <a:chExt cx="4086314" cy="25913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86352" cy="2591308"/>
            </a:xfrm>
            <a:custGeom>
              <a:avLst/>
              <a:gdLst/>
              <a:ahLst/>
              <a:cxnLst/>
              <a:rect l="l" t="t" r="r" b="b"/>
              <a:pathLst>
                <a:path w="4086352" h="2591308">
                  <a:moveTo>
                    <a:pt x="340233" y="9779"/>
                  </a:moveTo>
                  <a:cubicBezTo>
                    <a:pt x="145796" y="51816"/>
                    <a:pt x="127" y="224790"/>
                    <a:pt x="127" y="431800"/>
                  </a:cubicBezTo>
                  <a:lnTo>
                    <a:pt x="127" y="651383"/>
                  </a:lnTo>
                  <a:lnTo>
                    <a:pt x="0" y="2159508"/>
                  </a:lnTo>
                  <a:lnTo>
                    <a:pt x="0" y="2159508"/>
                  </a:lnTo>
                  <a:cubicBezTo>
                    <a:pt x="127" y="2397760"/>
                    <a:pt x="193421" y="2590927"/>
                    <a:pt x="431673" y="2591054"/>
                  </a:cubicBezTo>
                  <a:lnTo>
                    <a:pt x="431673" y="2591054"/>
                  </a:lnTo>
                  <a:lnTo>
                    <a:pt x="3654425" y="2591308"/>
                  </a:lnTo>
                  <a:lnTo>
                    <a:pt x="3654425" y="2591308"/>
                  </a:lnTo>
                  <a:cubicBezTo>
                    <a:pt x="3685921" y="2591308"/>
                    <a:pt x="3716528" y="2587879"/>
                    <a:pt x="3746119" y="2581529"/>
                  </a:cubicBezTo>
                  <a:cubicBezTo>
                    <a:pt x="3940429" y="2539492"/>
                    <a:pt x="4085971" y="2366645"/>
                    <a:pt x="4086225" y="2159762"/>
                  </a:cubicBezTo>
                  <a:lnTo>
                    <a:pt x="4086225" y="2159762"/>
                  </a:lnTo>
                  <a:lnTo>
                    <a:pt x="4086352" y="432054"/>
                  </a:lnTo>
                  <a:lnTo>
                    <a:pt x="4086352" y="432054"/>
                  </a:lnTo>
                  <a:cubicBezTo>
                    <a:pt x="4086352" y="317500"/>
                    <a:pt x="4040886" y="207645"/>
                    <a:pt x="3959860" y="126746"/>
                  </a:cubicBezTo>
                  <a:cubicBezTo>
                    <a:pt x="3878834" y="45847"/>
                    <a:pt x="3769233" y="381"/>
                    <a:pt x="3654806" y="254"/>
                  </a:cubicBezTo>
                  <a:lnTo>
                    <a:pt x="3654806" y="254"/>
                  </a:lnTo>
                  <a:lnTo>
                    <a:pt x="1559687" y="127"/>
                  </a:lnTo>
                  <a:lnTo>
                    <a:pt x="432054" y="0"/>
                  </a:lnTo>
                  <a:cubicBezTo>
                    <a:pt x="400558" y="0"/>
                    <a:pt x="369824" y="3429"/>
                    <a:pt x="340233" y="9779"/>
                  </a:cubicBezTo>
                  <a:close/>
                </a:path>
              </a:pathLst>
            </a:custGeom>
            <a:blipFill>
              <a:blip r:embed="rId4"/>
              <a:stretch>
                <a:fillRect t="-1" b="-3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22744" y="0"/>
            <a:ext cx="3721256" cy="2528497"/>
            <a:chOff x="0" y="0"/>
            <a:chExt cx="3721252" cy="25284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21227" cy="2528443"/>
            </a:xfrm>
            <a:custGeom>
              <a:avLst/>
              <a:gdLst/>
              <a:ahLst/>
              <a:cxnLst/>
              <a:rect l="l" t="t" r="r" b="b"/>
              <a:pathLst>
                <a:path w="3721227" h="2528443">
                  <a:moveTo>
                    <a:pt x="2664714" y="0"/>
                  </a:moveTo>
                  <a:lnTo>
                    <a:pt x="0" y="632587"/>
                  </a:lnTo>
                  <a:lnTo>
                    <a:pt x="390525" y="2277618"/>
                  </a:lnTo>
                  <a:lnTo>
                    <a:pt x="797560" y="2528443"/>
                  </a:lnTo>
                  <a:lnTo>
                    <a:pt x="3721227" y="1834388"/>
                  </a:lnTo>
                  <a:lnTo>
                    <a:pt x="3721227" y="703961"/>
                  </a:lnTo>
                  <a:lnTo>
                    <a:pt x="3584829" y="129159"/>
                  </a:lnTo>
                  <a:lnTo>
                    <a:pt x="33752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-800160">
            <a:off x="5608015" y="188652"/>
            <a:ext cx="3604460" cy="2029663"/>
            <a:chOff x="0" y="0"/>
            <a:chExt cx="4805947" cy="27062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05934" cy="2706243"/>
            </a:xfrm>
            <a:custGeom>
              <a:avLst/>
              <a:gdLst/>
              <a:ahLst/>
              <a:cxnLst/>
              <a:rect l="l" t="t" r="r" b="b"/>
              <a:pathLst>
                <a:path w="4805934" h="2706243">
                  <a:moveTo>
                    <a:pt x="3651631" y="0"/>
                  </a:moveTo>
                  <a:lnTo>
                    <a:pt x="608076" y="1016"/>
                  </a:lnTo>
                  <a:lnTo>
                    <a:pt x="0" y="1270"/>
                  </a:lnTo>
                  <a:lnTo>
                    <a:pt x="762" y="2255520"/>
                  </a:lnTo>
                  <a:lnTo>
                    <a:pt x="451739" y="2706243"/>
                  </a:lnTo>
                  <a:lnTo>
                    <a:pt x="2926080" y="2705354"/>
                  </a:lnTo>
                  <a:lnTo>
                    <a:pt x="4458208" y="2704846"/>
                  </a:lnTo>
                  <a:lnTo>
                    <a:pt x="4805934" y="1238250"/>
                  </a:lnTo>
                  <a:lnTo>
                    <a:pt x="4805934" y="1075055"/>
                  </a:lnTo>
                  <a:lnTo>
                    <a:pt x="4805680" y="450469"/>
                  </a:lnTo>
                  <a:lnTo>
                    <a:pt x="4573651" y="218567"/>
                  </a:lnTo>
                  <a:close/>
                </a:path>
              </a:pathLst>
            </a:custGeom>
            <a:blipFill>
              <a:blip r:embed="rId5"/>
              <a:stretch>
                <a:fillRect t="-14" r="-10" b="-4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73179" y="2503722"/>
            <a:ext cx="3570599" cy="2127656"/>
            <a:chOff x="0" y="0"/>
            <a:chExt cx="3570605" cy="21276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0605" cy="2127631"/>
            </a:xfrm>
            <a:custGeom>
              <a:avLst/>
              <a:gdLst/>
              <a:ahLst/>
              <a:cxnLst/>
              <a:rect l="l" t="t" r="r" b="b"/>
              <a:pathLst>
                <a:path w="3570605" h="2127631">
                  <a:moveTo>
                    <a:pt x="113411" y="0"/>
                  </a:moveTo>
                  <a:lnTo>
                    <a:pt x="2635504" y="144018"/>
                  </a:lnTo>
                  <a:lnTo>
                    <a:pt x="3570605" y="1192530"/>
                  </a:lnTo>
                  <a:lnTo>
                    <a:pt x="2522093" y="2127631"/>
                  </a:lnTo>
                  <a:lnTo>
                    <a:pt x="0" y="19836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195960">
            <a:off x="1026909" y="2602363"/>
            <a:ext cx="3519726" cy="1986972"/>
            <a:chOff x="0" y="0"/>
            <a:chExt cx="4692968" cy="26492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93031" cy="2649220"/>
            </a:xfrm>
            <a:custGeom>
              <a:avLst/>
              <a:gdLst/>
              <a:ahLst/>
              <a:cxnLst/>
              <a:rect l="l" t="t" r="r" b="b"/>
              <a:pathLst>
                <a:path w="4693031" h="2649220">
                  <a:moveTo>
                    <a:pt x="254" y="0"/>
                  </a:moveTo>
                  <a:lnTo>
                    <a:pt x="0" y="2649093"/>
                  </a:lnTo>
                  <a:lnTo>
                    <a:pt x="639191" y="2649093"/>
                  </a:lnTo>
                  <a:lnTo>
                    <a:pt x="3368294" y="2649220"/>
                  </a:lnTo>
                  <a:lnTo>
                    <a:pt x="4693031" y="1324737"/>
                  </a:lnTo>
                  <a:lnTo>
                    <a:pt x="4693031" y="1324737"/>
                  </a:lnTo>
                  <a:lnTo>
                    <a:pt x="3368548" y="127"/>
                  </a:lnTo>
                  <a:lnTo>
                    <a:pt x="139319" y="0"/>
                  </a:lnTo>
                  <a:lnTo>
                    <a:pt x="254" y="0"/>
                  </a:lnTo>
                  <a:close/>
                </a:path>
              </a:pathLst>
            </a:custGeom>
            <a:blipFill>
              <a:blip r:embed="rId6"/>
              <a:stretch>
                <a:fillRect r="-1" b="-5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5004806" y="3505248"/>
            <a:ext cx="3473501" cy="9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8" dirty="0">
                <a:solidFill>
                  <a:srgbClr val="00FFFF"/>
                </a:solidFill>
                <a:latin typeface="IBM Plex Sans"/>
              </a:rPr>
              <a:t>NOQONUNIY FAOLIYAT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0202" y="141503"/>
            <a:ext cx="8931354" cy="2759507"/>
            <a:chOff x="0" y="0"/>
            <a:chExt cx="8931351" cy="2759507"/>
          </a:xfrm>
        </p:grpSpPr>
        <p:sp>
          <p:nvSpPr>
            <p:cNvPr id="6" name="Freeform 6"/>
            <p:cNvSpPr/>
            <p:nvPr/>
          </p:nvSpPr>
          <p:spPr>
            <a:xfrm>
              <a:off x="347218" y="63500"/>
              <a:ext cx="8520684" cy="572643"/>
            </a:xfrm>
            <a:custGeom>
              <a:avLst/>
              <a:gdLst/>
              <a:ahLst/>
              <a:cxnLst/>
              <a:rect l="l" t="t" r="r" b="b"/>
              <a:pathLst>
                <a:path w="8520684" h="572643">
                  <a:moveTo>
                    <a:pt x="0" y="0"/>
                  </a:moveTo>
                  <a:lnTo>
                    <a:pt x="8520684" y="0"/>
                  </a:lnTo>
                  <a:lnTo>
                    <a:pt x="8520684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6143"/>
              <a:ext cx="3035300" cy="2059813"/>
            </a:xfrm>
            <a:custGeom>
              <a:avLst/>
              <a:gdLst/>
              <a:ahLst/>
              <a:cxnLst/>
              <a:rect l="l" t="t" r="r" b="b"/>
              <a:pathLst>
                <a:path w="3035300" h="2059813">
                  <a:moveTo>
                    <a:pt x="0" y="0"/>
                  </a:moveTo>
                  <a:lnTo>
                    <a:pt x="3035300" y="0"/>
                  </a:lnTo>
                  <a:lnTo>
                    <a:pt x="3035300" y="2059813"/>
                  </a:lnTo>
                  <a:lnTo>
                    <a:pt x="0" y="2059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33696" y="777707"/>
            <a:ext cx="3035275" cy="2059800"/>
          </a:xfrm>
          <a:custGeom>
            <a:avLst/>
            <a:gdLst/>
            <a:ahLst/>
            <a:cxnLst/>
            <a:rect l="l" t="t" r="r" b="b"/>
            <a:pathLst>
              <a:path w="3035275" h="2059800">
                <a:moveTo>
                  <a:pt x="0" y="0"/>
                </a:moveTo>
                <a:lnTo>
                  <a:pt x="3035274" y="0"/>
                </a:lnTo>
                <a:lnTo>
                  <a:pt x="3035274" y="2059800"/>
                </a:lnTo>
                <a:lnTo>
                  <a:pt x="0" y="205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96929" y="2837498"/>
            <a:ext cx="2752220" cy="2306002"/>
            <a:chOff x="0" y="0"/>
            <a:chExt cx="2752230" cy="2306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2217" cy="2305939"/>
            </a:xfrm>
            <a:custGeom>
              <a:avLst/>
              <a:gdLst/>
              <a:ahLst/>
              <a:cxnLst/>
              <a:rect l="l" t="t" r="r" b="b"/>
              <a:pathLst>
                <a:path w="2752217" h="2305939">
                  <a:moveTo>
                    <a:pt x="0" y="0"/>
                  </a:moveTo>
                  <a:lnTo>
                    <a:pt x="0" y="2305939"/>
                  </a:lnTo>
                  <a:lnTo>
                    <a:pt x="2752217" y="2305939"/>
                  </a:lnTo>
                  <a:lnTo>
                    <a:pt x="275221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796929" y="2837498"/>
            <a:ext cx="2752220" cy="2306002"/>
          </a:xfrm>
          <a:custGeom>
            <a:avLst/>
            <a:gdLst/>
            <a:ahLst/>
            <a:cxnLst/>
            <a:rect l="l" t="t" r="r" b="b"/>
            <a:pathLst>
              <a:path w="2752220" h="2306002">
                <a:moveTo>
                  <a:pt x="0" y="0"/>
                </a:moveTo>
                <a:lnTo>
                  <a:pt x="2752221" y="0"/>
                </a:lnTo>
                <a:lnTo>
                  <a:pt x="2752221" y="2306002"/>
                </a:lnTo>
                <a:lnTo>
                  <a:pt x="0" y="230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7420" y="270785"/>
            <a:ext cx="8307127" cy="466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8" dirty="0">
                <a:solidFill>
                  <a:srgbClr val="00FFFF"/>
                </a:solidFill>
                <a:latin typeface="IBM Plex Sans"/>
              </a:rPr>
              <a:t>NOQONUNIY BUYUMLAR/MODDALAR SOTIB OLISH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71717" y="1166384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>
                <a:solidFill>
                  <a:srgbClr val="F9F9F9"/>
                </a:solidFill>
                <a:ea typeface="IBM Plex Sans"/>
              </a:rPr>
              <a:t>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71717" y="2023634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>
                <a:solidFill>
                  <a:srgbClr val="F9F9F9"/>
                </a:solidFill>
                <a:ea typeface="IBM Plex Sans"/>
              </a:rPr>
              <a:t>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71717" y="2880884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>
                <a:solidFill>
                  <a:srgbClr val="F9F9F9"/>
                </a:solidFill>
                <a:ea typeface="IBM Plex Sans"/>
              </a:rPr>
              <a:t>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07654" y="1033034"/>
            <a:ext cx="3397577" cy="386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har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yili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millionlab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dollarlik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tranzaktsiyalar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amalga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oshiriladi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.</a:t>
            </a:r>
          </a:p>
          <a:p>
            <a:pPr>
              <a:lnSpc>
                <a:spcPts val="3375"/>
              </a:lnSpc>
            </a:pP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qurol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,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giyohvand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moddalar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,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kredit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kartalari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,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organlar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,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xakerlar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,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qotillar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va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boshqalarni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sotib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olishi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mumkin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.</a:t>
            </a:r>
          </a:p>
          <a:p>
            <a:pPr>
              <a:lnSpc>
                <a:spcPts val="3375"/>
              </a:lnSpc>
            </a:pP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2021-yilning 6-fevralidan 2023-yilning 23-iyuliga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qadar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birgina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Ipak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yo‘li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orqali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taxminan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2,2 milliard dollar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daromad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va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90,8 million dollar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komissiya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to‘langan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931604" y="1571854"/>
            <a:ext cx="3280801" cy="1999802"/>
            <a:chOff x="0" y="0"/>
            <a:chExt cx="3280804" cy="19998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0918" cy="1999742"/>
            </a:xfrm>
            <a:custGeom>
              <a:avLst/>
              <a:gdLst/>
              <a:ahLst/>
              <a:cxnLst/>
              <a:rect l="l" t="t" r="r" b="b"/>
              <a:pathLst>
                <a:path w="3280918" h="1999742">
                  <a:moveTo>
                    <a:pt x="0" y="999871"/>
                  </a:moveTo>
                  <a:lnTo>
                    <a:pt x="656209" y="0"/>
                  </a:lnTo>
                  <a:lnTo>
                    <a:pt x="2624709" y="0"/>
                  </a:lnTo>
                  <a:lnTo>
                    <a:pt x="3280918" y="999871"/>
                  </a:lnTo>
                  <a:lnTo>
                    <a:pt x="2624709" y="1999742"/>
                  </a:lnTo>
                  <a:lnTo>
                    <a:pt x="656209" y="1999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31604" y="1571854"/>
            <a:ext cx="3280801" cy="1999802"/>
            <a:chOff x="0" y="0"/>
            <a:chExt cx="4374401" cy="26664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4388" cy="2666365"/>
            </a:xfrm>
            <a:custGeom>
              <a:avLst/>
              <a:gdLst/>
              <a:ahLst/>
              <a:cxnLst/>
              <a:rect l="l" t="t" r="r" b="b"/>
              <a:pathLst>
                <a:path w="4374388" h="2666365">
                  <a:moveTo>
                    <a:pt x="874903" y="0"/>
                  </a:moveTo>
                  <a:lnTo>
                    <a:pt x="0" y="1333246"/>
                  </a:lnTo>
                  <a:lnTo>
                    <a:pt x="874903" y="2666365"/>
                  </a:lnTo>
                  <a:lnTo>
                    <a:pt x="3499485" y="2666365"/>
                  </a:lnTo>
                  <a:lnTo>
                    <a:pt x="4374388" y="1333119"/>
                  </a:lnTo>
                  <a:lnTo>
                    <a:pt x="3499485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572402" y="3543300"/>
            <a:ext cx="2571598" cy="1600200"/>
            <a:chOff x="0" y="0"/>
            <a:chExt cx="2571598" cy="1600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1623" cy="1600200"/>
            </a:xfrm>
            <a:custGeom>
              <a:avLst/>
              <a:gdLst/>
              <a:ahLst/>
              <a:cxnLst/>
              <a:rect l="l" t="t" r="r" b="b"/>
              <a:pathLst>
                <a:path w="2571623" h="1600200">
                  <a:moveTo>
                    <a:pt x="266700" y="0"/>
                  </a:moveTo>
                  <a:lnTo>
                    <a:pt x="2304923" y="0"/>
                  </a:lnTo>
                  <a:lnTo>
                    <a:pt x="2571623" y="266700"/>
                  </a:lnTo>
                  <a:lnTo>
                    <a:pt x="2571623" y="1600200"/>
                  </a:lnTo>
                  <a:lnTo>
                    <a:pt x="0" y="1600200"/>
                  </a:lnTo>
                  <a:lnTo>
                    <a:pt x="0" y="266700"/>
                  </a:lnTo>
                  <a:cubicBezTo>
                    <a:pt x="0" y="119380"/>
                    <a:pt x="119380" y="0"/>
                    <a:pt x="266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709467" y="3543300"/>
            <a:ext cx="2434533" cy="1600200"/>
            <a:chOff x="0" y="0"/>
            <a:chExt cx="3246044" cy="2133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45993" cy="2133600"/>
            </a:xfrm>
            <a:custGeom>
              <a:avLst/>
              <a:gdLst/>
              <a:ahLst/>
              <a:cxnLst/>
              <a:rect l="l" t="t" r="r" b="b"/>
              <a:pathLst>
                <a:path w="3245993" h="2133600">
                  <a:moveTo>
                    <a:pt x="172847" y="0"/>
                  </a:moveTo>
                  <a:cubicBezTo>
                    <a:pt x="110109" y="0"/>
                    <a:pt x="51181" y="16256"/>
                    <a:pt x="0" y="44704"/>
                  </a:cubicBezTo>
                  <a:lnTo>
                    <a:pt x="0" y="44704"/>
                  </a:lnTo>
                  <a:lnTo>
                    <a:pt x="0" y="2133600"/>
                  </a:lnTo>
                  <a:lnTo>
                    <a:pt x="3245993" y="2133600"/>
                  </a:lnTo>
                  <a:lnTo>
                    <a:pt x="3245993" y="355600"/>
                  </a:lnTo>
                  <a:lnTo>
                    <a:pt x="2890393" y="0"/>
                  </a:lnTo>
                  <a:close/>
                </a:path>
              </a:pathLst>
            </a:custGeom>
            <a:blipFill>
              <a:blip r:embed="rId4"/>
              <a:stretch>
                <a:fillRect t="-30720" r="-1" b="-29989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0"/>
            <a:ext cx="3171682" cy="1523809"/>
            <a:chOff x="0" y="0"/>
            <a:chExt cx="3171685" cy="1523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71698" cy="1523873"/>
            </a:xfrm>
            <a:custGeom>
              <a:avLst/>
              <a:gdLst/>
              <a:ahLst/>
              <a:cxnLst/>
              <a:rect l="l" t="t" r="r" b="b"/>
              <a:pathLst>
                <a:path w="3171698" h="1523873">
                  <a:moveTo>
                    <a:pt x="0" y="0"/>
                  </a:moveTo>
                  <a:lnTo>
                    <a:pt x="0" y="1441450"/>
                  </a:lnTo>
                  <a:cubicBezTo>
                    <a:pt x="350901" y="1500759"/>
                    <a:pt x="624078" y="1523873"/>
                    <a:pt x="854075" y="1523873"/>
                  </a:cubicBezTo>
                  <a:cubicBezTo>
                    <a:pt x="1663446" y="1523873"/>
                    <a:pt x="1936750" y="1237869"/>
                    <a:pt x="3171698" y="1237869"/>
                  </a:cubicBezTo>
                  <a:lnTo>
                    <a:pt x="317169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3171682" cy="1523809"/>
            <a:chOff x="0" y="0"/>
            <a:chExt cx="4228910" cy="20317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28973" cy="2031746"/>
            </a:xfrm>
            <a:custGeom>
              <a:avLst/>
              <a:gdLst/>
              <a:ahLst/>
              <a:cxnLst/>
              <a:rect l="l" t="t" r="r" b="b"/>
              <a:pathLst>
                <a:path w="4228973" h="2031746">
                  <a:moveTo>
                    <a:pt x="0" y="0"/>
                  </a:moveTo>
                  <a:lnTo>
                    <a:pt x="0" y="1921891"/>
                  </a:lnTo>
                  <a:lnTo>
                    <a:pt x="0" y="1921891"/>
                  </a:lnTo>
                  <a:cubicBezTo>
                    <a:pt x="467233" y="2000885"/>
                    <a:pt x="831215" y="2031619"/>
                    <a:pt x="1137666" y="2031746"/>
                  </a:cubicBezTo>
                  <a:lnTo>
                    <a:pt x="1139825" y="2031746"/>
                  </a:lnTo>
                  <a:cubicBezTo>
                    <a:pt x="2218182" y="2031492"/>
                    <a:pt x="2582799" y="1650365"/>
                    <a:pt x="4228973" y="1650365"/>
                  </a:cubicBezTo>
                  <a:lnTo>
                    <a:pt x="4228973" y="1650365"/>
                  </a:lnTo>
                  <a:lnTo>
                    <a:pt x="4228973" y="0"/>
                  </a:lnTo>
                  <a:close/>
                </a:path>
              </a:pathLst>
            </a:custGeom>
            <a:blipFill>
              <a:blip r:embed="rId5"/>
              <a:stretch>
                <a:fillRect r="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0923" y="4607671"/>
            <a:ext cx="5682596" cy="535829"/>
            <a:chOff x="0" y="0"/>
            <a:chExt cx="5682602" cy="535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82615" cy="535813"/>
            </a:xfrm>
            <a:custGeom>
              <a:avLst/>
              <a:gdLst/>
              <a:ahLst/>
              <a:cxnLst/>
              <a:rect l="l" t="t" r="r" b="b"/>
              <a:pathLst>
                <a:path w="5682615" h="535813">
                  <a:moveTo>
                    <a:pt x="0" y="0"/>
                  </a:moveTo>
                  <a:lnTo>
                    <a:pt x="0" y="535813"/>
                  </a:lnTo>
                  <a:lnTo>
                    <a:pt x="5682615" y="535813"/>
                  </a:lnTo>
                  <a:lnTo>
                    <a:pt x="56826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98672" y="2210572"/>
            <a:ext cx="2447696" cy="1999802"/>
            <a:chOff x="0" y="0"/>
            <a:chExt cx="2447696" cy="19998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47671" cy="1999742"/>
            </a:xfrm>
            <a:custGeom>
              <a:avLst/>
              <a:gdLst/>
              <a:ahLst/>
              <a:cxnLst/>
              <a:rect l="l" t="t" r="r" b="b"/>
              <a:pathLst>
                <a:path w="2447671" h="1999742">
                  <a:moveTo>
                    <a:pt x="0" y="0"/>
                  </a:moveTo>
                  <a:lnTo>
                    <a:pt x="2447671" y="0"/>
                  </a:lnTo>
                  <a:lnTo>
                    <a:pt x="2447671" y="1999742"/>
                  </a:lnTo>
                  <a:lnTo>
                    <a:pt x="0" y="1999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655444" y="1104294"/>
            <a:ext cx="2773817" cy="1816223"/>
            <a:chOff x="0" y="0"/>
            <a:chExt cx="2773807" cy="18162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73807" cy="1816227"/>
            </a:xfrm>
            <a:custGeom>
              <a:avLst/>
              <a:gdLst/>
              <a:ahLst/>
              <a:cxnLst/>
              <a:rect l="l" t="t" r="r" b="b"/>
              <a:pathLst>
                <a:path w="2773807" h="1816227">
                  <a:moveTo>
                    <a:pt x="0" y="0"/>
                  </a:moveTo>
                  <a:lnTo>
                    <a:pt x="2773807" y="0"/>
                  </a:lnTo>
                  <a:lnTo>
                    <a:pt x="2773807" y="1816227"/>
                  </a:lnTo>
                  <a:lnTo>
                    <a:pt x="0" y="1816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2400" y="4210310"/>
            <a:ext cx="5175809" cy="8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7" dirty="0">
                <a:solidFill>
                  <a:srgbClr val="00FFFF"/>
                </a:solidFill>
                <a:latin typeface="IBM Plex Sans"/>
              </a:rPr>
              <a:t>MAXFIY MA'LUMOTLARNING CHIQISHI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51989" y="217814"/>
            <a:ext cx="2392024" cy="466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8" dirty="0">
                <a:solidFill>
                  <a:srgbClr val="00FFFF"/>
                </a:solidFill>
                <a:latin typeface="IBM Plex Sans"/>
              </a:rPr>
              <a:t>FIRIBLAR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5670" y="2291867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>
                <a:solidFill>
                  <a:srgbClr val="FFFFFF"/>
                </a:solidFill>
                <a:ea typeface="IBM Plex Sans"/>
              </a:rPr>
              <a:t>●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5670" y="2920517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>
                <a:solidFill>
                  <a:srgbClr val="FFFFFF"/>
                </a:solidFill>
                <a:ea typeface="IBM Plex Sans"/>
              </a:rPr>
              <a:t>●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1736" y="2021452"/>
            <a:ext cx="1817475" cy="1517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Shaxsiy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va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maxfiy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ma'lumotlarni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o'g'irlash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zararli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dasturlarni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yuklash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uchun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ekspluatatsiyalar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51989" y="983955"/>
            <a:ext cx="2392024" cy="2055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Arial" panose="020B0604020202020204" pitchFamily="34" charset="0"/>
              <a:buChar char="•"/>
            </a:pP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kredit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kartalaridagi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firibgarlik</a:t>
            </a:r>
            <a:endParaRPr lang="en-US" sz="1399" spc="-4" dirty="0">
              <a:solidFill>
                <a:srgbClr val="F9F9F9"/>
              </a:solidFill>
              <a:latin typeface="IBM Plex Sans"/>
            </a:endParaRPr>
          </a:p>
          <a:p>
            <a:pPr marL="285750" indent="-285750">
              <a:lnSpc>
                <a:spcPts val="3299"/>
              </a:lnSpc>
              <a:buFont typeface="Arial" panose="020B0604020202020204" pitchFamily="34" charset="0"/>
              <a:buChar char="•"/>
            </a:pP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soxta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pasport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va</a:t>
            </a: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guvohnoma</a:t>
            </a:r>
            <a:endParaRPr lang="en-US" sz="1399" spc="-4" dirty="0">
              <a:solidFill>
                <a:srgbClr val="F9F9F9"/>
              </a:solidFill>
              <a:latin typeface="IBM Plex Sans"/>
            </a:endParaRPr>
          </a:p>
          <a:p>
            <a:pPr marL="285750" indent="-285750">
              <a:lnSpc>
                <a:spcPts val="3299"/>
              </a:lnSpc>
              <a:buFont typeface="Arial" panose="020B0604020202020204" pitchFamily="34" charset="0"/>
              <a:buChar char="•"/>
            </a:pPr>
            <a:r>
              <a:rPr lang="en-US" sz="1399" spc="-4" dirty="0">
                <a:solidFill>
                  <a:srgbClr val="F9F9F9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9F9F9"/>
                </a:solidFill>
                <a:latin typeface="IBM Plex Sans"/>
              </a:rPr>
              <a:t>Qotillar</a:t>
            </a:r>
            <a:endParaRPr lang="en-US" sz="1399" spc="-4" dirty="0">
              <a:solidFill>
                <a:srgbClr val="F9F9F9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63503" y="221504"/>
            <a:ext cx="8913571" cy="3557197"/>
            <a:chOff x="0" y="0"/>
            <a:chExt cx="8913571" cy="3557207"/>
          </a:xfrm>
        </p:grpSpPr>
        <p:sp>
          <p:nvSpPr>
            <p:cNvPr id="6" name="Freeform 6"/>
            <p:cNvSpPr/>
            <p:nvPr/>
          </p:nvSpPr>
          <p:spPr>
            <a:xfrm>
              <a:off x="329438" y="63500"/>
              <a:ext cx="8520684" cy="572643"/>
            </a:xfrm>
            <a:custGeom>
              <a:avLst/>
              <a:gdLst/>
              <a:ahLst/>
              <a:cxnLst/>
              <a:rect l="l" t="t" r="r" b="b"/>
              <a:pathLst>
                <a:path w="8520684" h="572643">
                  <a:moveTo>
                    <a:pt x="0" y="0"/>
                  </a:moveTo>
                  <a:lnTo>
                    <a:pt x="8520684" y="0"/>
                  </a:lnTo>
                  <a:lnTo>
                    <a:pt x="8520684" y="572643"/>
                  </a:lnTo>
                  <a:lnTo>
                    <a:pt x="0" y="572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6143"/>
              <a:ext cx="1956054" cy="2857500"/>
            </a:xfrm>
            <a:custGeom>
              <a:avLst/>
              <a:gdLst/>
              <a:ahLst/>
              <a:cxnLst/>
              <a:rect l="l" t="t" r="r" b="b"/>
              <a:pathLst>
                <a:path w="1956054" h="2857500">
                  <a:moveTo>
                    <a:pt x="0" y="0"/>
                  </a:moveTo>
                  <a:lnTo>
                    <a:pt x="0" y="2857500"/>
                  </a:lnTo>
                  <a:lnTo>
                    <a:pt x="1956054" y="2857500"/>
                  </a:lnTo>
                  <a:lnTo>
                    <a:pt x="195605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857698"/>
            <a:ext cx="1955997" cy="2857500"/>
          </a:xfrm>
          <a:custGeom>
            <a:avLst/>
            <a:gdLst/>
            <a:ahLst/>
            <a:cxnLst/>
            <a:rect l="l" t="t" r="r" b="b"/>
            <a:pathLst>
              <a:path w="1955997" h="2857500">
                <a:moveTo>
                  <a:pt x="0" y="0"/>
                </a:moveTo>
                <a:lnTo>
                  <a:pt x="1955997" y="0"/>
                </a:lnTo>
                <a:lnTo>
                  <a:pt x="1955997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1970" y="3509000"/>
            <a:ext cx="3124200" cy="1497349"/>
            <a:chOff x="0" y="0"/>
            <a:chExt cx="3124200" cy="14973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24200" cy="1497330"/>
            </a:xfrm>
            <a:custGeom>
              <a:avLst/>
              <a:gdLst/>
              <a:ahLst/>
              <a:cxnLst/>
              <a:rect l="l" t="t" r="r" b="b"/>
              <a:pathLst>
                <a:path w="3124200" h="1497330">
                  <a:moveTo>
                    <a:pt x="0" y="0"/>
                  </a:moveTo>
                  <a:lnTo>
                    <a:pt x="3124200" y="0"/>
                  </a:lnTo>
                  <a:lnTo>
                    <a:pt x="3124200" y="1497330"/>
                  </a:lnTo>
                  <a:lnTo>
                    <a:pt x="0" y="1497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01970" y="3509000"/>
            <a:ext cx="3124200" cy="1497349"/>
          </a:xfrm>
          <a:custGeom>
            <a:avLst/>
            <a:gdLst/>
            <a:ahLst/>
            <a:cxnLst/>
            <a:rect l="l" t="t" r="r" b="b"/>
            <a:pathLst>
              <a:path w="3124200" h="1497349">
                <a:moveTo>
                  <a:pt x="0" y="0"/>
                </a:moveTo>
                <a:lnTo>
                  <a:pt x="3124200" y="0"/>
                </a:lnTo>
                <a:lnTo>
                  <a:pt x="3124200" y="1497350"/>
                </a:lnTo>
                <a:lnTo>
                  <a:pt x="0" y="1497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00" b="-8889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81677" y="1526400"/>
            <a:ext cx="2787596" cy="2090699"/>
            <a:chOff x="0" y="0"/>
            <a:chExt cx="2787599" cy="20906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7523" cy="2090674"/>
            </a:xfrm>
            <a:custGeom>
              <a:avLst/>
              <a:gdLst/>
              <a:ahLst/>
              <a:cxnLst/>
              <a:rect l="l" t="t" r="r" b="b"/>
              <a:pathLst>
                <a:path w="2787523" h="2090674">
                  <a:moveTo>
                    <a:pt x="932561" y="0"/>
                  </a:moveTo>
                  <a:lnTo>
                    <a:pt x="1758696" y="0"/>
                  </a:lnTo>
                  <a:cubicBezTo>
                    <a:pt x="2031619" y="0"/>
                    <a:pt x="2293239" y="108458"/>
                    <a:pt x="2486152" y="301371"/>
                  </a:cubicBezTo>
                  <a:cubicBezTo>
                    <a:pt x="2679065" y="494284"/>
                    <a:pt x="2787523" y="756031"/>
                    <a:pt x="2787523" y="1028827"/>
                  </a:cubicBezTo>
                  <a:lnTo>
                    <a:pt x="2787523" y="1158113"/>
                  </a:lnTo>
                  <a:cubicBezTo>
                    <a:pt x="2787523" y="1673225"/>
                    <a:pt x="2369947" y="2090674"/>
                    <a:pt x="1854962" y="2090674"/>
                  </a:cubicBezTo>
                  <a:lnTo>
                    <a:pt x="1028827" y="2090674"/>
                  </a:lnTo>
                  <a:cubicBezTo>
                    <a:pt x="460629" y="2090674"/>
                    <a:pt x="0" y="1630045"/>
                    <a:pt x="0" y="1061847"/>
                  </a:cubicBezTo>
                  <a:lnTo>
                    <a:pt x="0" y="932561"/>
                  </a:lnTo>
                  <a:cubicBezTo>
                    <a:pt x="0" y="417576"/>
                    <a:pt x="417576" y="0"/>
                    <a:pt x="93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81677" y="1526400"/>
            <a:ext cx="2787596" cy="2090699"/>
            <a:chOff x="0" y="0"/>
            <a:chExt cx="3716795" cy="27875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16782" cy="2787650"/>
            </a:xfrm>
            <a:custGeom>
              <a:avLst/>
              <a:gdLst/>
              <a:ahLst/>
              <a:cxnLst/>
              <a:rect l="l" t="t" r="r" b="b"/>
              <a:pathLst>
                <a:path w="3716782" h="2787650">
                  <a:moveTo>
                    <a:pt x="1242314" y="0"/>
                  </a:moveTo>
                  <a:cubicBezTo>
                    <a:pt x="556133" y="635"/>
                    <a:pt x="0" y="557149"/>
                    <a:pt x="0" y="1243457"/>
                  </a:cubicBezTo>
                  <a:lnTo>
                    <a:pt x="0" y="1415796"/>
                  </a:lnTo>
                  <a:cubicBezTo>
                    <a:pt x="0" y="2173478"/>
                    <a:pt x="614172" y="2787650"/>
                    <a:pt x="1371854" y="2787650"/>
                  </a:cubicBezTo>
                  <a:lnTo>
                    <a:pt x="2473325" y="2787650"/>
                  </a:lnTo>
                  <a:cubicBezTo>
                    <a:pt x="3160014" y="2787650"/>
                    <a:pt x="3716782" y="2230882"/>
                    <a:pt x="3716782" y="1544193"/>
                  </a:cubicBezTo>
                  <a:lnTo>
                    <a:pt x="3716782" y="1371854"/>
                  </a:lnTo>
                  <a:cubicBezTo>
                    <a:pt x="3716782" y="1007999"/>
                    <a:pt x="3572256" y="659130"/>
                    <a:pt x="3314954" y="401828"/>
                  </a:cubicBezTo>
                  <a:cubicBezTo>
                    <a:pt x="3058033" y="144780"/>
                    <a:pt x="2709545" y="254"/>
                    <a:pt x="2346198" y="0"/>
                  </a:cubicBez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48904" y="1468133"/>
            <a:ext cx="3124200" cy="2958303"/>
            <a:chOff x="0" y="0"/>
            <a:chExt cx="3124200" cy="29583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24200" cy="2958338"/>
            </a:xfrm>
            <a:custGeom>
              <a:avLst/>
              <a:gdLst/>
              <a:ahLst/>
              <a:cxnLst/>
              <a:rect l="l" t="t" r="r" b="b"/>
              <a:pathLst>
                <a:path w="3124200" h="2958338">
                  <a:moveTo>
                    <a:pt x="0" y="0"/>
                  </a:moveTo>
                  <a:lnTo>
                    <a:pt x="3124200" y="0"/>
                  </a:lnTo>
                  <a:lnTo>
                    <a:pt x="3124200" y="2958338"/>
                  </a:lnTo>
                  <a:lnTo>
                    <a:pt x="0" y="2958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40822" y="361855"/>
            <a:ext cx="7164629" cy="4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799" spc="-8" dirty="0">
                <a:solidFill>
                  <a:srgbClr val="00FFFF"/>
                </a:solidFill>
                <a:latin typeface="IBM Plex Sans"/>
              </a:rPr>
              <a:t>ODAM SOVDOSI VA ORGAN SOVDOSI</a:t>
            </a:r>
            <a:endParaRPr lang="en-US" sz="2799" spc="-8" dirty="0">
              <a:solidFill>
                <a:srgbClr val="00FFFF"/>
              </a:solidFill>
              <a:latin typeface="IBM Plex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33621" y="1471813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 dirty="0">
                <a:solidFill>
                  <a:srgbClr val="FFFFFF"/>
                </a:solidFill>
                <a:ea typeface="IBM Plex Sans"/>
              </a:rPr>
              <a:t>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33621" y="2100463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 dirty="0">
                <a:solidFill>
                  <a:srgbClr val="FFFFFF"/>
                </a:solidFill>
                <a:ea typeface="IBM Plex Sans"/>
              </a:rPr>
              <a:t>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33621" y="2727817"/>
            <a:ext cx="107394" cy="7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1399" spc="-4" dirty="0">
                <a:solidFill>
                  <a:srgbClr val="FFFFFF"/>
                </a:solidFill>
                <a:ea typeface="IBM Plex Sans"/>
              </a:rPr>
              <a:t>● ●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55530" y="3844627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4" dirty="0">
                <a:solidFill>
                  <a:srgbClr val="FFFFFF"/>
                </a:solidFill>
                <a:ea typeface="IBM Plex Sans"/>
              </a:rPr>
              <a:t>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69549" y="1500388"/>
            <a:ext cx="2479424" cy="260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Qullarni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dark web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orqali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sotib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olish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va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sotish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mumkin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Inson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tajribasini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o'z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ichiga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oladigan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ishlar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Organlarni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ham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sotib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olish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mumkin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Odamlar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o'z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organlarini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ataylab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sotishlari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mumkin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endParaRPr lang="en-US" sz="1399" spc="-4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1650"/>
              </a:lnSpc>
            </a:pP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Havaskor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jarrohlik</a:t>
            </a:r>
            <a:r>
              <a:rPr lang="en-US" sz="1399" spc="-4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1399" spc="-4" dirty="0" err="1">
                <a:solidFill>
                  <a:srgbClr val="FFFFFF"/>
                </a:solidFill>
                <a:latin typeface="IBM Plex Sans"/>
              </a:rPr>
              <a:t>to'plamlari</a:t>
            </a:r>
            <a:endParaRPr lang="en-US" sz="1399" spc="-4" dirty="0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0" y="514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2472" y="96526"/>
            <a:ext cx="4398702" cy="2638254"/>
            <a:chOff x="0" y="0"/>
            <a:chExt cx="4398696" cy="2638247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4271645" cy="549021"/>
            </a:xfrm>
            <a:custGeom>
              <a:avLst/>
              <a:gdLst/>
              <a:ahLst/>
              <a:cxnLst/>
              <a:rect l="l" t="t" r="r" b="b"/>
              <a:pathLst>
                <a:path w="4271645" h="549021">
                  <a:moveTo>
                    <a:pt x="0" y="0"/>
                  </a:moveTo>
                  <a:lnTo>
                    <a:pt x="4271645" y="0"/>
                  </a:lnTo>
                  <a:lnTo>
                    <a:pt x="4271645" y="549021"/>
                  </a:lnTo>
                  <a:lnTo>
                    <a:pt x="0" y="549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58368"/>
              <a:ext cx="2874645" cy="1916430"/>
            </a:xfrm>
            <a:custGeom>
              <a:avLst/>
              <a:gdLst/>
              <a:ahLst/>
              <a:cxnLst/>
              <a:rect l="l" t="t" r="r" b="b"/>
              <a:pathLst>
                <a:path w="2874645" h="1916430">
                  <a:moveTo>
                    <a:pt x="0" y="0"/>
                  </a:moveTo>
                  <a:lnTo>
                    <a:pt x="2874645" y="0"/>
                  </a:lnTo>
                  <a:lnTo>
                    <a:pt x="2874645" y="1916430"/>
                  </a:lnTo>
                  <a:lnTo>
                    <a:pt x="0" y="1916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85976" y="754847"/>
            <a:ext cx="2874655" cy="1916430"/>
          </a:xfrm>
          <a:custGeom>
            <a:avLst/>
            <a:gdLst/>
            <a:ahLst/>
            <a:cxnLst/>
            <a:rect l="l" t="t" r="r" b="b"/>
            <a:pathLst>
              <a:path w="2874655" h="1916430">
                <a:moveTo>
                  <a:pt x="0" y="0"/>
                </a:moveTo>
                <a:lnTo>
                  <a:pt x="2874654" y="0"/>
                </a:lnTo>
                <a:lnTo>
                  <a:pt x="2874654" y="1916430"/>
                </a:lnTo>
                <a:lnTo>
                  <a:pt x="0" y="191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35704" y="1953787"/>
            <a:ext cx="2972248" cy="2006279"/>
            <a:chOff x="0" y="0"/>
            <a:chExt cx="2972244" cy="2006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72308" cy="2006219"/>
            </a:xfrm>
            <a:custGeom>
              <a:avLst/>
              <a:gdLst/>
              <a:ahLst/>
              <a:cxnLst/>
              <a:rect l="l" t="t" r="r" b="b"/>
              <a:pathLst>
                <a:path w="2972308" h="2006219">
                  <a:moveTo>
                    <a:pt x="0" y="0"/>
                  </a:moveTo>
                  <a:lnTo>
                    <a:pt x="2972308" y="0"/>
                  </a:lnTo>
                  <a:lnTo>
                    <a:pt x="2972308" y="2006219"/>
                  </a:lnTo>
                  <a:lnTo>
                    <a:pt x="0" y="200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35704" y="1953787"/>
            <a:ext cx="2972248" cy="2006279"/>
          </a:xfrm>
          <a:custGeom>
            <a:avLst/>
            <a:gdLst/>
            <a:ahLst/>
            <a:cxnLst/>
            <a:rect l="l" t="t" r="r" b="b"/>
            <a:pathLst>
              <a:path w="2972248" h="2006279">
                <a:moveTo>
                  <a:pt x="0" y="0"/>
                </a:moveTo>
                <a:lnTo>
                  <a:pt x="2972248" y="0"/>
                </a:lnTo>
                <a:lnTo>
                  <a:pt x="2972248" y="2006279"/>
                </a:lnTo>
                <a:lnTo>
                  <a:pt x="0" y="200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817815" y="444990"/>
            <a:ext cx="3039879" cy="549027"/>
            <a:chOff x="-46213" y="2316"/>
            <a:chExt cx="3039872" cy="549021"/>
          </a:xfrm>
        </p:grpSpPr>
        <p:sp>
          <p:nvSpPr>
            <p:cNvPr id="13" name="Freeform 13"/>
            <p:cNvSpPr/>
            <p:nvPr/>
          </p:nvSpPr>
          <p:spPr>
            <a:xfrm>
              <a:off x="-46213" y="2316"/>
              <a:ext cx="3039872" cy="549021"/>
            </a:xfrm>
            <a:custGeom>
              <a:avLst/>
              <a:gdLst/>
              <a:ahLst/>
              <a:cxnLst/>
              <a:rect l="l" t="t" r="r" b="b"/>
              <a:pathLst>
                <a:path w="3039872" h="549021">
                  <a:moveTo>
                    <a:pt x="0" y="0"/>
                  </a:moveTo>
                  <a:lnTo>
                    <a:pt x="3039872" y="0"/>
                  </a:lnTo>
                  <a:lnTo>
                    <a:pt x="3039872" y="549021"/>
                  </a:lnTo>
                  <a:lnTo>
                    <a:pt x="0" y="549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02228" y="4103027"/>
            <a:ext cx="4039200" cy="744903"/>
            <a:chOff x="0" y="0"/>
            <a:chExt cx="4039197" cy="7449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39235" cy="744855"/>
            </a:xfrm>
            <a:custGeom>
              <a:avLst/>
              <a:gdLst/>
              <a:ahLst/>
              <a:cxnLst/>
              <a:rect l="l" t="t" r="r" b="b"/>
              <a:pathLst>
                <a:path w="4039235" h="744855">
                  <a:moveTo>
                    <a:pt x="0" y="0"/>
                  </a:moveTo>
                  <a:lnTo>
                    <a:pt x="4039235" y="0"/>
                  </a:lnTo>
                  <a:lnTo>
                    <a:pt x="4039235" y="744855"/>
                  </a:lnTo>
                  <a:lnTo>
                    <a:pt x="0" y="744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864028" y="1309173"/>
            <a:ext cx="2797502" cy="1044597"/>
            <a:chOff x="0" y="0"/>
            <a:chExt cx="2797505" cy="1044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97556" cy="1044575"/>
            </a:xfrm>
            <a:custGeom>
              <a:avLst/>
              <a:gdLst/>
              <a:ahLst/>
              <a:cxnLst/>
              <a:rect l="l" t="t" r="r" b="b"/>
              <a:pathLst>
                <a:path w="2797556" h="1044575">
                  <a:moveTo>
                    <a:pt x="0" y="0"/>
                  </a:moveTo>
                  <a:lnTo>
                    <a:pt x="2797556" y="0"/>
                  </a:lnTo>
                  <a:lnTo>
                    <a:pt x="2797556" y="1044575"/>
                  </a:lnTo>
                  <a:lnTo>
                    <a:pt x="0" y="1044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71701" y="236877"/>
            <a:ext cx="3968144" cy="96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13" dirty="0">
                <a:solidFill>
                  <a:srgbClr val="00FFFF"/>
                </a:solidFill>
                <a:latin typeface="Open Sans"/>
              </a:rPr>
              <a:t>BOLALAR PORNOGRAFIYASI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71270" y="350215"/>
            <a:ext cx="2878998" cy="467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3" dirty="0">
                <a:solidFill>
                  <a:srgbClr val="00FFFF"/>
                </a:solidFill>
                <a:latin typeface="Open Sans"/>
              </a:rPr>
              <a:t>FOXISHABOZLIK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9216" y="4060488"/>
            <a:ext cx="107394" cy="7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1399" spc="-6">
                <a:solidFill>
                  <a:srgbClr val="FFFFFF"/>
                </a:solidFill>
                <a:ea typeface="Open Sans"/>
              </a:rPr>
              <a:t>● ●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153" y="4212888"/>
            <a:ext cx="3180312" cy="86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Dark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webdagi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eng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katta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muammolardan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biri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1650"/>
              </a:lnSpc>
            </a:pP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tobora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ko'proq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saytlar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paydo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bo’lmoqda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71016" y="1390459"/>
            <a:ext cx="107394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-6">
                <a:solidFill>
                  <a:srgbClr val="FFFFFF"/>
                </a:solidFill>
                <a:ea typeface="Open Sans"/>
              </a:rPr>
              <a:t>●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85398" y="1309122"/>
            <a:ext cx="2192807" cy="64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0"/>
              </a:lnSpc>
            </a:pP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Xizmatlar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darkweb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orqali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muntazam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ravishda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taqdim</a:t>
            </a:r>
            <a:r>
              <a:rPr lang="en-US" sz="1399" spc="-6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399" spc="-6" dirty="0" err="1">
                <a:solidFill>
                  <a:srgbClr val="FFFFFF"/>
                </a:solidFill>
                <a:latin typeface="Open Sans"/>
              </a:rPr>
              <a:t>etiladi</a:t>
            </a:r>
            <a:endParaRPr lang="en-US" sz="1399" spc="-6" dirty="0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1030" name="Picture 6" descr="Rapes in India: reasons and prevention - iPleaders">
            <a:extLst>
              <a:ext uri="{FF2B5EF4-FFF2-40B4-BE49-F238E27FC236}">
                <a16:creationId xmlns:a16="http://schemas.microsoft.com/office/drawing/2014/main" id="{8675FB59-D25A-4A6D-9379-8F9344D4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592" y="2464671"/>
            <a:ext cx="358099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618</Words>
  <Application>Microsoft Office PowerPoint</Application>
  <PresentationFormat>On-screen Show (16:9)</PresentationFormat>
  <Paragraphs>126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Black Ops One</vt:lpstr>
      <vt:lpstr>IBM Plex Sans Condensed</vt:lpstr>
      <vt:lpstr>Arial</vt:lpstr>
      <vt:lpstr>Montserrat Italics</vt:lpstr>
      <vt:lpstr>Open Sans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1.pdf</dc:title>
  <cp:lastModifiedBy>John Developer</cp:lastModifiedBy>
  <cp:revision>21</cp:revision>
  <dcterms:created xsi:type="dcterms:W3CDTF">2006-08-16T00:00:00Z</dcterms:created>
  <dcterms:modified xsi:type="dcterms:W3CDTF">2023-12-02T03:26:43Z</dcterms:modified>
  <dc:identifier>DAF1ouJ5Mog</dc:identifier>
</cp:coreProperties>
</file>